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9144000" cy="5143500" type="screen16x9"/>
  <p:notesSz cx="6858000" cy="9144000"/>
  <p:embeddedFontLst>
    <p:embeddedFont>
      <p:font typeface="Caveat" panose="020B0604020202020204" charset="0"/>
      <p:regular r:id="rId35"/>
      <p:bold r:id="rId36"/>
    </p:embeddedFont>
    <p:embeddedFont>
      <p:font typeface="Fira Sans" panose="020B0503050000020004" pitchFamily="34" charset="0"/>
      <p:regular r:id="rId37"/>
      <p:bold r:id="rId38"/>
      <p:italic r:id="rId39"/>
      <p:boldItalic r:id="rId40"/>
    </p:embeddedFont>
    <p:embeddedFont>
      <p:font typeface="Fira Sans Extra Condensed SemiBold" panose="020B0604020202020204" charset="0"/>
      <p:regular r:id="rId41"/>
      <p:bold r:id="rId42"/>
      <p:italic r:id="rId43"/>
      <p:boldItalic r:id="rId44"/>
    </p:embeddedFont>
    <p:embeddedFont>
      <p:font typeface="Fira Sans Medium" panose="020B0603050000020004" pitchFamily="34" charset="0"/>
      <p:regular r:id="rId45"/>
      <p:bold r:id="rId46"/>
      <p:italic r:id="rId47"/>
      <p:boldItalic r:id="rId48"/>
    </p:embeddedFont>
    <p:embeddedFont>
      <p:font typeface="Roboto" panose="02000000000000000000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98" y="67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daf41ff38d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daf41ff38d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daf41ff38d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daf41ff38d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daf41ff38d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daf41ff38d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daf41ff38d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daf41ff38d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daf41ff38d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daf41ff38d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db128e26d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db128e26d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db128e26d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db128e26d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db128e26d9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db128e26d9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db128e26d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db128e26d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db128e26d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db128e26d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cf9aa6e6f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cf9aa6e6f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db128e26d9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db128e26d9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db128e26d9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db128e26d9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6f7019b95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6f7019b95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6f0b539ac6_0_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6f0b539ac6_0_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6f0b539ac6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6f0b539ac6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6f0b539ac6_0_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6f0b539ac6_0_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6f0b539ac6_0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6f0b539ac6_0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6f0b539ac6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6f0b539ac6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6f0b539ac6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6f0b539ac6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db128e26d9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db128e26d9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daf41ff38d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daf41ff38d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6f0b539ac6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6f0b539ac6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6f0b539ac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26f0b539ac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d1a5614e9b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2d1a5614e9b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af41ff38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af41ff38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daf41ff38d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daf41ff38d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daf41ff38d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daf41ff38d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daf41ff38d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daf41ff38d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daf41ff38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daf41ff38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daf41ff38d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daf41ff38d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t2_Q2BRzeEE?si=OO6J_YNCZykedqsT" TargetMode="External"/><Relationship Id="rId3" Type="http://schemas.openxmlformats.org/officeDocument/2006/relationships/hyperlink" Target="https://www.tutorialspoint.com/python/index.htm" TargetMode="External"/><Relationship Id="rId7" Type="http://schemas.openxmlformats.org/officeDocument/2006/relationships/hyperlink" Target="https://www.geeksforgeeks.org/python-programming-language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w3schools.com/python/" TargetMode="External"/><Relationship Id="rId5" Type="http://schemas.openxmlformats.org/officeDocument/2006/relationships/hyperlink" Target="https://www.w3resource.com/python-exercises/string/" TargetMode="External"/><Relationship Id="rId4" Type="http://schemas.openxmlformats.org/officeDocument/2006/relationships/hyperlink" Target="https://www.w3resource.com/python/python-tutorial.php" TargetMode="External"/><Relationship Id="rId9" Type="http://schemas.openxmlformats.org/officeDocument/2006/relationships/hyperlink" Target="https://realpython.com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4493231" y="1088670"/>
            <a:ext cx="4207415" cy="2966160"/>
            <a:chOff x="2523825" y="1354400"/>
            <a:chExt cx="4476450" cy="3155825"/>
          </a:xfrm>
        </p:grpSpPr>
        <p:sp>
          <p:nvSpPr>
            <p:cNvPr id="55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533400" y="1187350"/>
            <a:ext cx="3295800" cy="11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4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PYTHON</a:t>
            </a:r>
            <a:endParaRPr sz="5000">
              <a:solidFill>
                <a:schemeClr val="accent4"/>
              </a:solidFill>
              <a:highlight>
                <a:srgbClr val="FFFFFF"/>
              </a:highlight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65" name="Google Shape;165;p13"/>
          <p:cNvSpPr txBox="1"/>
          <p:nvPr/>
        </p:nvSpPr>
        <p:spPr>
          <a:xfrm>
            <a:off x="533400" y="21320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oboto"/>
                <a:ea typeface="Roboto"/>
                <a:cs typeface="Roboto"/>
                <a:sym typeface="Roboto"/>
              </a:rPr>
              <a:t>Lecture - 07</a:t>
            </a:r>
            <a:endParaRPr sz="19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67" name="Google Shape;167;p13"/>
          <p:cNvSpPr txBox="1"/>
          <p:nvPr/>
        </p:nvSpPr>
        <p:spPr>
          <a:xfrm>
            <a:off x="609900" y="2770225"/>
            <a:ext cx="3726600" cy="15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263C4C"/>
                </a:solidFill>
              </a:rPr>
              <a:t>Lecture Topics</a:t>
            </a:r>
            <a:endParaRPr sz="1800" b="1">
              <a:solidFill>
                <a:srgbClr val="263C4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263C4C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63C4C"/>
              </a:buClr>
              <a:buSzPts val="1800"/>
              <a:buChar char="●"/>
            </a:pPr>
            <a:r>
              <a:rPr lang="en" sz="1800">
                <a:solidFill>
                  <a:srgbClr val="263C4C"/>
                </a:solidFill>
              </a:rPr>
              <a:t>Python Functions &amp; Modules</a:t>
            </a:r>
            <a:endParaRPr sz="1800">
              <a:solidFill>
                <a:srgbClr val="263C4C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63C4C"/>
                </a:solidFill>
              </a:rPr>
              <a:t>(Part – </a:t>
            </a:r>
            <a:r>
              <a:rPr lang="en" sz="1800" b="1">
                <a:solidFill>
                  <a:srgbClr val="263C4C"/>
                </a:solidFill>
              </a:rPr>
              <a:t>02</a:t>
            </a:r>
            <a:r>
              <a:rPr lang="en" sz="1800">
                <a:solidFill>
                  <a:srgbClr val="263C4C"/>
                </a:solidFill>
              </a:rPr>
              <a:t>)</a:t>
            </a:r>
            <a:endParaRPr sz="1800">
              <a:solidFill>
                <a:srgbClr val="263C4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253" name="Google Shape;253;p22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2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Scope of Variables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Python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5" name="Google Shape;255;p22"/>
          <p:cNvSpPr txBox="1"/>
          <p:nvPr/>
        </p:nvSpPr>
        <p:spPr>
          <a:xfrm>
            <a:off x="831425" y="715150"/>
            <a:ext cx="7812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Local and Global Variables with the Same Name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56" name="Google Shape;256;p22"/>
          <p:cNvSpPr txBox="1"/>
          <p:nvPr/>
        </p:nvSpPr>
        <p:spPr>
          <a:xfrm>
            <a:off x="1281425" y="1366675"/>
            <a:ext cx="4277100" cy="353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'spam local'</a:t>
            </a:r>
            <a:endParaRPr sz="125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" sz="12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prints 'spam local'</a:t>
            </a:r>
            <a:endParaRPr sz="12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bacon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'bacon local'</a:t>
            </a:r>
            <a:endParaRPr sz="125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" sz="12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prints 'bacon local'</a:t>
            </a:r>
            <a:endParaRPr sz="12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" sz="12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prints 'bacon local'</a:t>
            </a:r>
            <a:endParaRPr sz="12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'global'</a:t>
            </a:r>
            <a:endParaRPr sz="125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bacon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" sz="12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prints 'global'</a:t>
            </a:r>
            <a:endParaRPr sz="17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7" name="Google Shape;257;p22"/>
          <p:cNvSpPr txBox="1"/>
          <p:nvPr/>
        </p:nvSpPr>
        <p:spPr>
          <a:xfrm>
            <a:off x="5674550" y="1366675"/>
            <a:ext cx="2602800" cy="35316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bacon local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spam local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bacon local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global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63" name="Google Shape;263;p23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3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Scope of Variables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Python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65" name="Google Shape;265;p23"/>
          <p:cNvSpPr txBox="1"/>
          <p:nvPr/>
        </p:nvSpPr>
        <p:spPr>
          <a:xfrm>
            <a:off x="831425" y="715150"/>
            <a:ext cx="7812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The </a:t>
            </a:r>
            <a:r>
              <a:rPr lang="en" sz="2000" b="1">
                <a:solidFill>
                  <a:srgbClr val="7823E4"/>
                </a:solidFill>
              </a:rPr>
              <a:t>global</a:t>
            </a:r>
            <a:r>
              <a:rPr lang="en" sz="2000" b="1">
                <a:solidFill>
                  <a:schemeClr val="dk1"/>
                </a:solidFill>
              </a:rPr>
              <a:t> Statement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66" name="Google Shape;266;p23"/>
          <p:cNvSpPr txBox="1"/>
          <p:nvPr/>
        </p:nvSpPr>
        <p:spPr>
          <a:xfrm>
            <a:off x="1281425" y="2112650"/>
            <a:ext cx="4277100" cy="278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endParaRPr sz="14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'spam'</a:t>
            </a:r>
            <a:endParaRPr sz="145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'global'</a:t>
            </a:r>
            <a:endParaRPr sz="145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7" name="Google Shape;267;p23"/>
          <p:cNvSpPr txBox="1"/>
          <p:nvPr/>
        </p:nvSpPr>
        <p:spPr>
          <a:xfrm>
            <a:off x="5674550" y="2112775"/>
            <a:ext cx="2602800" cy="27855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global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spam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68" name="Google Shape;268;p23"/>
          <p:cNvSpPr txBox="1"/>
          <p:nvPr/>
        </p:nvSpPr>
        <p:spPr>
          <a:xfrm>
            <a:off x="925225" y="1202550"/>
            <a:ext cx="7352100" cy="7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If you need to modify a global variable from within a function (local scope), use the </a:t>
            </a:r>
            <a:r>
              <a:rPr lang="en" sz="1800" b="1">
                <a:solidFill>
                  <a:schemeClr val="dk1"/>
                </a:solidFill>
              </a:rPr>
              <a:t>global</a:t>
            </a:r>
            <a:r>
              <a:rPr lang="en" sz="1800">
                <a:solidFill>
                  <a:schemeClr val="dk1"/>
                </a:solidFill>
              </a:rPr>
              <a:t> statement.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74" name="Google Shape;274;p24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Exception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Handling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6" name="Google Shape;276;p24"/>
          <p:cNvSpPr txBox="1"/>
          <p:nvPr/>
        </p:nvSpPr>
        <p:spPr>
          <a:xfrm>
            <a:off x="1281425" y="2112650"/>
            <a:ext cx="2980800" cy="278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divideBy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42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divideBy</a:t>
            </a:r>
            <a:endParaRPr sz="14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12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8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7" name="Google Shape;277;p24"/>
          <p:cNvSpPr txBox="1"/>
          <p:nvPr/>
        </p:nvSpPr>
        <p:spPr>
          <a:xfrm>
            <a:off x="4331250" y="2112775"/>
            <a:ext cx="3946200" cy="27855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21.0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3.5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Traceback (most recent call last):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  File "/home/ribnat/Python.py", line 6, in &lt;module&gt;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    print(spam(0))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  File "/home/ribnat/Python.py", line 2, in spam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    return 42 / divideBy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ZeroDivisionError: division by zero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2"/>
              </a:solidFill>
            </a:endParaRPr>
          </a:p>
        </p:txBody>
      </p:sp>
      <p:sp>
        <p:nvSpPr>
          <p:cNvPr id="278" name="Google Shape;278;p24"/>
          <p:cNvSpPr txBox="1"/>
          <p:nvPr/>
        </p:nvSpPr>
        <p:spPr>
          <a:xfrm>
            <a:off x="925225" y="745350"/>
            <a:ext cx="7352100" cy="12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Getting an error, or exception, in your Python program means the entire program will crash.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So, it’s important to detect errors, handle them, and then continue to run.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284" name="Google Shape;284;p25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5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Exception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Handling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6" name="Google Shape;286;p25"/>
          <p:cNvSpPr txBox="1"/>
          <p:nvPr/>
        </p:nvSpPr>
        <p:spPr>
          <a:xfrm>
            <a:off x="1281425" y="1799825"/>
            <a:ext cx="4235700" cy="3167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divideBy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3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3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42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divideBy</a:t>
            </a:r>
            <a:endParaRPr sz="13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3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except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ZeroDivisionError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'Error: Invalid argument.'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12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7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7" name="Google Shape;287;p25"/>
          <p:cNvSpPr txBox="1"/>
          <p:nvPr/>
        </p:nvSpPr>
        <p:spPr>
          <a:xfrm>
            <a:off x="5613675" y="1799825"/>
            <a:ext cx="2663700" cy="31674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21.0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3.5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Error: Invalid argument.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None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42.0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288" name="Google Shape;288;p25"/>
          <p:cNvSpPr txBox="1"/>
          <p:nvPr/>
        </p:nvSpPr>
        <p:spPr>
          <a:xfrm>
            <a:off x="925225" y="897750"/>
            <a:ext cx="7352100" cy="7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Errors can be handled with </a:t>
            </a:r>
            <a:r>
              <a:rPr lang="en" sz="1800" b="1">
                <a:solidFill>
                  <a:schemeClr val="dk1"/>
                </a:solidFill>
              </a:rPr>
              <a:t>try</a:t>
            </a:r>
            <a:r>
              <a:rPr lang="en" sz="1800">
                <a:solidFill>
                  <a:schemeClr val="dk1"/>
                </a:solidFill>
              </a:rPr>
              <a:t> and </a:t>
            </a:r>
            <a:r>
              <a:rPr lang="en" sz="1800" b="1">
                <a:solidFill>
                  <a:schemeClr val="dk1"/>
                </a:solidFill>
              </a:rPr>
              <a:t>except</a:t>
            </a:r>
            <a:r>
              <a:rPr lang="en" sz="1800">
                <a:solidFill>
                  <a:schemeClr val="dk1"/>
                </a:solidFill>
              </a:rPr>
              <a:t> statements.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94" name="Google Shape;294;p26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6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Exception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Handling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6" name="Google Shape;296;p26"/>
          <p:cNvSpPr txBox="1"/>
          <p:nvPr/>
        </p:nvSpPr>
        <p:spPr>
          <a:xfrm>
            <a:off x="1281425" y="1864450"/>
            <a:ext cx="3408300" cy="3033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divideBy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42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divideBy</a:t>
            </a:r>
            <a:endParaRPr sz="12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12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except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ZeroDivisionError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'Error: Invalid argument.'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7" name="Google Shape;297;p26"/>
          <p:cNvSpPr txBox="1"/>
          <p:nvPr/>
        </p:nvSpPr>
        <p:spPr>
          <a:xfrm>
            <a:off x="4800100" y="1864675"/>
            <a:ext cx="3477300" cy="30336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21.0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3.5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Error: Invalid argument.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2"/>
              </a:solidFill>
            </a:endParaRPr>
          </a:p>
        </p:txBody>
      </p:sp>
      <p:sp>
        <p:nvSpPr>
          <p:cNvPr id="298" name="Google Shape;298;p26"/>
          <p:cNvSpPr txBox="1"/>
          <p:nvPr/>
        </p:nvSpPr>
        <p:spPr>
          <a:xfrm>
            <a:off x="925225" y="897750"/>
            <a:ext cx="7352100" cy="7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Any errors that occur in function calls in a try block will also be caught.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304" name="Google Shape;304;p27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7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Python -</a:t>
            </a: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3000">
                <a:solidFill>
                  <a:srgbClr val="6A995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Modules</a:t>
            </a:r>
            <a:endParaRPr sz="3000">
              <a:solidFill>
                <a:srgbClr val="6A995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6" name="Google Shape;306;p27"/>
          <p:cNvSpPr txBox="1"/>
          <p:nvPr/>
        </p:nvSpPr>
        <p:spPr>
          <a:xfrm>
            <a:off x="925225" y="897750"/>
            <a:ext cx="7352100" cy="27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 </a:t>
            </a:r>
            <a:r>
              <a:rPr lang="en" sz="1800" b="1">
                <a:solidFill>
                  <a:schemeClr val="dk1"/>
                </a:solidFill>
              </a:rPr>
              <a:t>module</a:t>
            </a:r>
            <a:r>
              <a:rPr lang="en" sz="1800">
                <a:solidFill>
                  <a:schemeClr val="dk1"/>
                </a:solidFill>
              </a:rPr>
              <a:t> is a file containing definition of </a:t>
            </a:r>
            <a:r>
              <a:rPr lang="en" sz="1800" b="1">
                <a:solidFill>
                  <a:schemeClr val="dk1"/>
                </a:solidFill>
              </a:rPr>
              <a:t>functions</a:t>
            </a:r>
            <a:r>
              <a:rPr lang="en" sz="1800">
                <a:solidFill>
                  <a:schemeClr val="dk1"/>
                </a:solidFill>
              </a:rPr>
              <a:t>, </a:t>
            </a:r>
            <a:r>
              <a:rPr lang="en" sz="1800" b="1">
                <a:solidFill>
                  <a:schemeClr val="dk1"/>
                </a:solidFill>
              </a:rPr>
              <a:t>classes</a:t>
            </a:r>
            <a:r>
              <a:rPr lang="en" sz="1800">
                <a:solidFill>
                  <a:schemeClr val="dk1"/>
                </a:solidFill>
              </a:rPr>
              <a:t>, </a:t>
            </a:r>
            <a:r>
              <a:rPr lang="en" sz="1800" b="1">
                <a:solidFill>
                  <a:schemeClr val="dk1"/>
                </a:solidFill>
              </a:rPr>
              <a:t>variables</a:t>
            </a:r>
            <a:r>
              <a:rPr lang="en" sz="1800">
                <a:solidFill>
                  <a:schemeClr val="dk1"/>
                </a:solidFill>
              </a:rPr>
              <a:t>, </a:t>
            </a:r>
            <a:r>
              <a:rPr lang="en" sz="1800" b="1">
                <a:solidFill>
                  <a:schemeClr val="dk1"/>
                </a:solidFill>
              </a:rPr>
              <a:t>constants</a:t>
            </a:r>
            <a:r>
              <a:rPr lang="en" sz="1800">
                <a:solidFill>
                  <a:schemeClr val="dk1"/>
                </a:solidFill>
              </a:rPr>
              <a:t> or any other Python </a:t>
            </a:r>
            <a:r>
              <a:rPr lang="en" sz="1800" b="1">
                <a:solidFill>
                  <a:schemeClr val="dk1"/>
                </a:solidFill>
              </a:rPr>
              <a:t>object</a:t>
            </a:r>
            <a:r>
              <a:rPr lang="en" sz="1800">
                <a:solidFill>
                  <a:schemeClr val="dk1"/>
                </a:solidFill>
              </a:rPr>
              <a:t>.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Contents of this file can be made available to any other program.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Python has the </a:t>
            </a:r>
            <a:r>
              <a:rPr lang="en" sz="1800" b="1">
                <a:solidFill>
                  <a:schemeClr val="dk1"/>
                </a:solidFill>
              </a:rPr>
              <a:t>import </a:t>
            </a:r>
            <a:r>
              <a:rPr lang="en" sz="1800">
                <a:solidFill>
                  <a:schemeClr val="dk1"/>
                </a:solidFill>
              </a:rPr>
              <a:t>keyword for this purpose.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07" name="Google Shape;307;p27"/>
          <p:cNvSpPr txBox="1"/>
          <p:nvPr/>
        </p:nvSpPr>
        <p:spPr>
          <a:xfrm>
            <a:off x="1022200" y="3036550"/>
            <a:ext cx="7255200" cy="186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		</a:t>
            </a:r>
            <a:r>
              <a:rPr lang="en" sz="18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#here, </a:t>
            </a:r>
            <a:r>
              <a:rPr lang="en" sz="185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" sz="18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is a module</a:t>
            </a:r>
            <a:endParaRPr sz="185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8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"Square root of 100:"</a:t>
            </a:r>
            <a:r>
              <a:rPr lang="en" sz="1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8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" sz="1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sqrt</a:t>
            </a:r>
            <a:r>
              <a:rPr lang="en" sz="1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en" sz="1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20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313" name="Google Shape;313;p28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28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Python -</a:t>
            </a: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3000">
                <a:solidFill>
                  <a:srgbClr val="6A995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Built-in Modules</a:t>
            </a:r>
            <a:endParaRPr sz="3000">
              <a:solidFill>
                <a:srgbClr val="6A995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5" name="Google Shape;315;p28"/>
          <p:cNvSpPr txBox="1"/>
          <p:nvPr/>
        </p:nvSpPr>
        <p:spPr>
          <a:xfrm>
            <a:off x="925225" y="897750"/>
            <a:ext cx="7352100" cy="35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Python's standard library comes bundled with a large number of modules. i.e.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math 	→ mathematical operations for floating point numbers.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cmath 	→ mathematical operations for complex numbers.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string 	→ contains a number of functions for string processing.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random 	→ generate pseudo-random numbers.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and many more…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21" name="Google Shape;321;p29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9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Python -</a:t>
            </a: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3000">
                <a:solidFill>
                  <a:srgbClr val="6A995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Creating our own Module</a:t>
            </a:r>
            <a:endParaRPr sz="3000">
              <a:solidFill>
                <a:srgbClr val="6A995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23" name="Google Shape;323;p29"/>
          <p:cNvSpPr txBox="1"/>
          <p:nvPr/>
        </p:nvSpPr>
        <p:spPr>
          <a:xfrm>
            <a:off x="925225" y="821550"/>
            <a:ext cx="7352100" cy="5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Let us save the following code as </a:t>
            </a:r>
            <a:r>
              <a:rPr lang="en" sz="1800" b="1">
                <a:solidFill>
                  <a:schemeClr val="dk1"/>
                </a:solidFill>
              </a:rPr>
              <a:t>mymodule.py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24" name="Google Shape;324;p29"/>
          <p:cNvSpPr txBox="1"/>
          <p:nvPr/>
        </p:nvSpPr>
        <p:spPr>
          <a:xfrm>
            <a:off x="925225" y="2878950"/>
            <a:ext cx="7352100" cy="5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Now, run the following code through another python file.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25" name="Google Shape;325;p29"/>
          <p:cNvSpPr txBox="1"/>
          <p:nvPr/>
        </p:nvSpPr>
        <p:spPr>
          <a:xfrm>
            <a:off x="1022200" y="1283950"/>
            <a:ext cx="7255200" cy="107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SayHello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5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"Hi </a:t>
            </a:r>
            <a:r>
              <a:rPr lang="en" sz="15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{}</a:t>
            </a:r>
            <a:r>
              <a:rPr lang="en" sz="15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! How are you?"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format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5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endParaRPr sz="2350">
              <a:solidFill>
                <a:srgbClr val="C586C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6" name="Google Shape;326;p29"/>
          <p:cNvSpPr txBox="1"/>
          <p:nvPr/>
        </p:nvSpPr>
        <p:spPr>
          <a:xfrm>
            <a:off x="1022200" y="3341350"/>
            <a:ext cx="7255200" cy="107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mymodule</a:t>
            </a:r>
            <a:endParaRPr sz="165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mymodule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.SayHello(</a:t>
            </a:r>
            <a:r>
              <a:rPr lang="en" sz="16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"Harish"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1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332" name="Google Shape;332;p30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0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Python -</a:t>
            </a: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3000">
                <a:solidFill>
                  <a:srgbClr val="6A995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Creating our own Module</a:t>
            </a:r>
            <a:endParaRPr sz="3000">
              <a:solidFill>
                <a:srgbClr val="6A995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" name="Google Shape;334;p30"/>
          <p:cNvSpPr txBox="1"/>
          <p:nvPr/>
        </p:nvSpPr>
        <p:spPr>
          <a:xfrm>
            <a:off x="772825" y="821550"/>
            <a:ext cx="4136700" cy="7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Firstly, save the following code as </a:t>
            </a:r>
            <a:r>
              <a:rPr lang="en" sz="1800" b="1">
                <a:solidFill>
                  <a:schemeClr val="dk1"/>
                </a:solidFill>
              </a:rPr>
              <a:t>myMath.py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35" name="Google Shape;335;p30"/>
          <p:cNvSpPr txBox="1"/>
          <p:nvPr/>
        </p:nvSpPr>
        <p:spPr>
          <a:xfrm>
            <a:off x="5086725" y="810225"/>
            <a:ext cx="3586500" cy="5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Now, run the following code through another python file.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36" name="Google Shape;336;p30"/>
          <p:cNvSpPr txBox="1"/>
          <p:nvPr/>
        </p:nvSpPr>
        <p:spPr>
          <a:xfrm>
            <a:off x="869800" y="1588750"/>
            <a:ext cx="4039800" cy="34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avg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1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power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**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maxTwo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6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7" name="Google Shape;337;p30"/>
          <p:cNvSpPr txBox="1"/>
          <p:nvPr/>
        </p:nvSpPr>
        <p:spPr>
          <a:xfrm>
            <a:off x="5138575" y="1588750"/>
            <a:ext cx="3763200" cy="34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3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myMath</a:t>
            </a:r>
            <a:endParaRPr sz="135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DCDCA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3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myMath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.sum(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# 30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3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myMath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.avg(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# 15.0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3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myMath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.power(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# 100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3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myMath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.maxTwo(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3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# 10</a:t>
            </a:r>
            <a:endParaRPr sz="13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38" name="Google Shape;338;p30"/>
          <p:cNvCxnSpPr/>
          <p:nvPr/>
        </p:nvCxnSpPr>
        <p:spPr>
          <a:xfrm rot="5400000" flipH="1">
            <a:off x="3016750" y="2910400"/>
            <a:ext cx="4027200" cy="3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344" name="Google Shape;344;p31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1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Python -</a:t>
            </a: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3000">
                <a:solidFill>
                  <a:srgbClr val="6A995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Module </a:t>
            </a:r>
            <a:r>
              <a:rPr lang="en" sz="22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(The</a:t>
            </a:r>
            <a:r>
              <a:rPr lang="en" sz="2200">
                <a:solidFill>
                  <a:srgbClr val="274E13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2200" b="1">
                <a:solidFill>
                  <a:srgbClr val="274E13"/>
                </a:solidFill>
                <a:latin typeface="Fira Sans"/>
                <a:ea typeface="Fira Sans"/>
                <a:cs typeface="Fira Sans"/>
                <a:sym typeface="Fira Sans"/>
              </a:rPr>
              <a:t>import … as</a:t>
            </a:r>
            <a:r>
              <a:rPr lang="en" sz="2200">
                <a:solidFill>
                  <a:srgbClr val="274E13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22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Statement)</a:t>
            </a:r>
            <a:endParaRPr sz="22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46" name="Google Shape;346;p31"/>
          <p:cNvSpPr txBox="1"/>
          <p:nvPr/>
        </p:nvSpPr>
        <p:spPr>
          <a:xfrm>
            <a:off x="772825" y="821550"/>
            <a:ext cx="4136700" cy="7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Firstly, save the following code as </a:t>
            </a:r>
            <a:r>
              <a:rPr lang="en" sz="1800" b="1">
                <a:solidFill>
                  <a:schemeClr val="dk1"/>
                </a:solidFill>
              </a:rPr>
              <a:t>myMath.py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47" name="Google Shape;347;p31"/>
          <p:cNvSpPr txBox="1"/>
          <p:nvPr/>
        </p:nvSpPr>
        <p:spPr>
          <a:xfrm>
            <a:off x="5086725" y="810225"/>
            <a:ext cx="3586500" cy="5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Now, run the following code through another python file.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48" name="Google Shape;348;p31"/>
          <p:cNvSpPr txBox="1"/>
          <p:nvPr/>
        </p:nvSpPr>
        <p:spPr>
          <a:xfrm>
            <a:off x="869800" y="1588750"/>
            <a:ext cx="4039800" cy="34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avg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1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power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**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maxTwo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6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9" name="Google Shape;349;p31"/>
          <p:cNvSpPr txBox="1"/>
          <p:nvPr/>
        </p:nvSpPr>
        <p:spPr>
          <a:xfrm>
            <a:off x="5138575" y="1588750"/>
            <a:ext cx="3763200" cy="34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myMath </a:t>
            </a:r>
            <a:r>
              <a:rPr lang="en" sz="14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x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(x.sum(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30</a:t>
            </a:r>
            <a:endParaRPr sz="14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(x.avg(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15.0</a:t>
            </a:r>
            <a:endParaRPr sz="14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(x.power(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100</a:t>
            </a:r>
            <a:endParaRPr sz="14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(x.maxTwo(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10</a:t>
            </a:r>
            <a:endParaRPr sz="1850">
              <a:solidFill>
                <a:srgbClr val="C586C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50" name="Google Shape;350;p31"/>
          <p:cNvCxnSpPr/>
          <p:nvPr/>
        </p:nvCxnSpPr>
        <p:spPr>
          <a:xfrm rot="5400000" flipH="1">
            <a:off x="3016750" y="2910400"/>
            <a:ext cx="4027200" cy="3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73" name="Google Shape;173;p14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4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Scope of Variables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Python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5" name="Google Shape;175;p14"/>
          <p:cNvSpPr txBox="1"/>
          <p:nvPr/>
        </p:nvSpPr>
        <p:spPr>
          <a:xfrm>
            <a:off x="755225" y="867550"/>
            <a:ext cx="7961100" cy="27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The </a:t>
            </a:r>
            <a:r>
              <a:rPr lang="en" sz="1800" b="1">
                <a:solidFill>
                  <a:schemeClr val="dk1"/>
                </a:solidFill>
              </a:rPr>
              <a:t>scope of a variable</a:t>
            </a:r>
            <a:r>
              <a:rPr lang="en" sz="1800">
                <a:solidFill>
                  <a:schemeClr val="dk1"/>
                </a:solidFill>
              </a:rPr>
              <a:t> in Python is defined as </a:t>
            </a:r>
            <a:r>
              <a:rPr lang="en" sz="1800" b="1">
                <a:solidFill>
                  <a:schemeClr val="dk1"/>
                </a:solidFill>
              </a:rPr>
              <a:t>the specific area or region</a:t>
            </a:r>
            <a:r>
              <a:rPr lang="en" sz="1800">
                <a:solidFill>
                  <a:schemeClr val="dk1"/>
                </a:solidFill>
              </a:rPr>
              <a:t> where the variable is </a:t>
            </a:r>
            <a:r>
              <a:rPr lang="en" sz="1800" b="1">
                <a:solidFill>
                  <a:schemeClr val="dk1"/>
                </a:solidFill>
              </a:rPr>
              <a:t>accessible</a:t>
            </a:r>
            <a:r>
              <a:rPr lang="en" sz="1800">
                <a:solidFill>
                  <a:schemeClr val="dk1"/>
                </a:solidFill>
              </a:rPr>
              <a:t> to the user.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Python variables are classified in three categories − 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Local Variables 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Global Variables 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Nonlocal Variables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6" name="Google Shape;176;p14"/>
          <p:cNvSpPr txBox="1"/>
          <p:nvPr/>
        </p:nvSpPr>
        <p:spPr>
          <a:xfrm>
            <a:off x="1505525" y="3229625"/>
            <a:ext cx="5742600" cy="175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pi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3.1416		→ Global </a:t>
            </a:r>
            <a:endParaRPr sz="16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6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		→ Local</a:t>
            </a:r>
            <a:endParaRPr sz="27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356" name="Google Shape;356;p32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32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Python -</a:t>
            </a: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3000">
                <a:solidFill>
                  <a:srgbClr val="6A995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Module </a:t>
            </a:r>
            <a:r>
              <a:rPr lang="en" sz="22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(The</a:t>
            </a:r>
            <a:r>
              <a:rPr lang="en" sz="2200">
                <a:solidFill>
                  <a:srgbClr val="274E13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2200" b="1">
                <a:solidFill>
                  <a:srgbClr val="274E13"/>
                </a:solidFill>
                <a:latin typeface="Fira Sans"/>
                <a:ea typeface="Fira Sans"/>
                <a:cs typeface="Fira Sans"/>
                <a:sym typeface="Fira Sans"/>
              </a:rPr>
              <a:t>from ... import</a:t>
            </a:r>
            <a:r>
              <a:rPr lang="en" sz="2200">
                <a:solidFill>
                  <a:srgbClr val="274E13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22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Statement)</a:t>
            </a:r>
            <a:endParaRPr sz="22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58" name="Google Shape;358;p32"/>
          <p:cNvSpPr txBox="1"/>
          <p:nvPr/>
        </p:nvSpPr>
        <p:spPr>
          <a:xfrm>
            <a:off x="772825" y="821550"/>
            <a:ext cx="4136700" cy="7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Firstly, save the following code as </a:t>
            </a:r>
            <a:r>
              <a:rPr lang="en" sz="1800" b="1">
                <a:solidFill>
                  <a:schemeClr val="dk1"/>
                </a:solidFill>
              </a:rPr>
              <a:t>myMath.py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59" name="Google Shape;359;p32"/>
          <p:cNvSpPr txBox="1"/>
          <p:nvPr/>
        </p:nvSpPr>
        <p:spPr>
          <a:xfrm>
            <a:off x="5086725" y="810225"/>
            <a:ext cx="3586500" cy="5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Now, run the following code through another python file.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60" name="Google Shape;360;p32"/>
          <p:cNvSpPr txBox="1"/>
          <p:nvPr/>
        </p:nvSpPr>
        <p:spPr>
          <a:xfrm>
            <a:off x="869800" y="1588750"/>
            <a:ext cx="4039800" cy="34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avg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1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power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**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maxTwo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6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1" name="Google Shape;361;p32"/>
          <p:cNvSpPr txBox="1"/>
          <p:nvPr/>
        </p:nvSpPr>
        <p:spPr>
          <a:xfrm>
            <a:off x="5138575" y="1588750"/>
            <a:ext cx="3763200" cy="34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myMath </a:t>
            </a:r>
            <a:r>
              <a:rPr lang="en" sz="14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maxTwo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(myMath.sum(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30</a:t>
            </a:r>
            <a:endParaRPr sz="14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(myMath.avg(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Error</a:t>
            </a:r>
            <a:endParaRPr sz="14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(myMath.power(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Error</a:t>
            </a:r>
            <a:endParaRPr sz="14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(myMath.maxTwo(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10</a:t>
            </a:r>
            <a:endParaRPr sz="17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62" name="Google Shape;362;p32"/>
          <p:cNvCxnSpPr/>
          <p:nvPr/>
        </p:nvCxnSpPr>
        <p:spPr>
          <a:xfrm rot="5400000" flipH="1">
            <a:off x="3016750" y="2910400"/>
            <a:ext cx="4027200" cy="3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368" name="Google Shape;368;p33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3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Python -</a:t>
            </a: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3000">
                <a:solidFill>
                  <a:srgbClr val="6A995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Module </a:t>
            </a:r>
            <a:r>
              <a:rPr lang="en" sz="22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(The</a:t>
            </a:r>
            <a:r>
              <a:rPr lang="en" sz="2200">
                <a:solidFill>
                  <a:srgbClr val="274E13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2200" b="1">
                <a:solidFill>
                  <a:srgbClr val="274E13"/>
                </a:solidFill>
                <a:latin typeface="Fira Sans"/>
                <a:ea typeface="Fira Sans"/>
                <a:cs typeface="Fira Sans"/>
                <a:sym typeface="Fira Sans"/>
              </a:rPr>
              <a:t>from ... import*</a:t>
            </a:r>
            <a:r>
              <a:rPr lang="en" sz="2200">
                <a:solidFill>
                  <a:srgbClr val="274E13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22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Statement)</a:t>
            </a:r>
            <a:endParaRPr sz="22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0" name="Google Shape;370;p33"/>
          <p:cNvSpPr txBox="1"/>
          <p:nvPr/>
        </p:nvSpPr>
        <p:spPr>
          <a:xfrm>
            <a:off x="772825" y="821550"/>
            <a:ext cx="4136700" cy="7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Firstly, save the following code as </a:t>
            </a:r>
            <a:r>
              <a:rPr lang="en" sz="1800" b="1">
                <a:solidFill>
                  <a:schemeClr val="dk1"/>
                </a:solidFill>
              </a:rPr>
              <a:t>myMath.py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71" name="Google Shape;371;p33"/>
          <p:cNvSpPr txBox="1"/>
          <p:nvPr/>
        </p:nvSpPr>
        <p:spPr>
          <a:xfrm>
            <a:off x="5086725" y="810225"/>
            <a:ext cx="3586500" cy="5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Now, run the following code through another python file.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72" name="Google Shape;372;p33"/>
          <p:cNvSpPr txBox="1"/>
          <p:nvPr/>
        </p:nvSpPr>
        <p:spPr>
          <a:xfrm>
            <a:off x="869800" y="1588750"/>
            <a:ext cx="4039800" cy="34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avg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1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power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**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maxTwo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1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endParaRPr sz="1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1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1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6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3" name="Google Shape;373;p33"/>
          <p:cNvSpPr txBox="1"/>
          <p:nvPr/>
        </p:nvSpPr>
        <p:spPr>
          <a:xfrm>
            <a:off x="5138575" y="1588750"/>
            <a:ext cx="3763200" cy="34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myMath </a:t>
            </a:r>
            <a:r>
              <a:rPr lang="en" sz="14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(myMath.sum(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30</a:t>
            </a:r>
            <a:endParaRPr sz="14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(myMath.avg(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15.0</a:t>
            </a:r>
            <a:endParaRPr sz="14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(myMath.power(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100</a:t>
            </a:r>
            <a:endParaRPr sz="14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(myMath.maxTwo(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10</a:t>
            </a:r>
            <a:endParaRPr sz="17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74" name="Google Shape;374;p33"/>
          <p:cNvCxnSpPr/>
          <p:nvPr/>
        </p:nvCxnSpPr>
        <p:spPr>
          <a:xfrm rot="5400000" flipH="1">
            <a:off x="3016750" y="2910400"/>
            <a:ext cx="4027200" cy="3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0100"/>
            <a:ext cx="9144000" cy="4343401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4"/>
          <p:cNvSpPr txBox="1"/>
          <p:nvPr/>
        </p:nvSpPr>
        <p:spPr>
          <a:xfrm>
            <a:off x="7143075" y="4444850"/>
            <a:ext cx="1878000" cy="612000"/>
          </a:xfrm>
          <a:prstGeom prst="rect">
            <a:avLst/>
          </a:prstGeom>
          <a:solidFill>
            <a:srgbClr val="ABE5B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381" name="Google Shape;381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382" name="Google Shape;382;p34"/>
          <p:cNvSpPr txBox="1"/>
          <p:nvPr/>
        </p:nvSpPr>
        <p:spPr>
          <a:xfrm>
            <a:off x="0" y="0"/>
            <a:ext cx="9144000" cy="867300"/>
          </a:xfrm>
          <a:prstGeom prst="rect">
            <a:avLst/>
          </a:prstGeom>
          <a:solidFill>
            <a:srgbClr val="ABE5B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383" name="Google Shape;383;p34"/>
          <p:cNvSpPr txBox="1"/>
          <p:nvPr/>
        </p:nvSpPr>
        <p:spPr>
          <a:xfrm>
            <a:off x="1590025" y="252950"/>
            <a:ext cx="39270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3970A2"/>
                </a:solidFill>
              </a:rPr>
              <a:t>Exercise</a:t>
            </a:r>
            <a:r>
              <a:rPr lang="en" sz="3000" b="1">
                <a:solidFill>
                  <a:schemeClr val="dk2"/>
                </a:solidFill>
              </a:rPr>
              <a:t> </a:t>
            </a:r>
            <a:r>
              <a:rPr lang="en" sz="3000" b="1">
                <a:solidFill>
                  <a:srgbClr val="CD504A"/>
                </a:solidFill>
              </a:rPr>
              <a:t>Time</a:t>
            </a:r>
            <a:endParaRPr sz="3000" b="1">
              <a:solidFill>
                <a:srgbClr val="CD504A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389" name="Google Shape;389;p35"/>
          <p:cNvSpPr/>
          <p:nvPr/>
        </p:nvSpPr>
        <p:spPr>
          <a:xfrm>
            <a:off x="136788" y="611000"/>
            <a:ext cx="456917" cy="90579"/>
          </a:xfrm>
          <a:custGeom>
            <a:avLst/>
            <a:gdLst/>
            <a:ahLst/>
            <a:cxnLst/>
            <a:rect l="l" t="t" r="r" b="b"/>
            <a:pathLst>
              <a:path w="13746" h="2725" extrusionOk="0">
                <a:moveTo>
                  <a:pt x="1362" y="1"/>
                </a:moveTo>
                <a:cubicBezTo>
                  <a:pt x="602" y="1"/>
                  <a:pt x="1" y="634"/>
                  <a:pt x="1" y="1362"/>
                </a:cubicBezTo>
                <a:cubicBezTo>
                  <a:pt x="1" y="2122"/>
                  <a:pt x="602" y="2724"/>
                  <a:pt x="1362" y="2724"/>
                </a:cubicBezTo>
                <a:lnTo>
                  <a:pt x="13745" y="2724"/>
                </a:lnTo>
                <a:lnTo>
                  <a:pt x="13745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5"/>
          <p:cNvSpPr/>
          <p:nvPr/>
        </p:nvSpPr>
        <p:spPr>
          <a:xfrm>
            <a:off x="299963" y="457298"/>
            <a:ext cx="293742" cy="82169"/>
          </a:xfrm>
          <a:custGeom>
            <a:avLst/>
            <a:gdLst/>
            <a:ahLst/>
            <a:cxnLst/>
            <a:rect l="l" t="t" r="r" b="b"/>
            <a:pathLst>
              <a:path w="8837" h="2472" extrusionOk="0">
                <a:moveTo>
                  <a:pt x="1235" y="1"/>
                </a:moveTo>
                <a:cubicBezTo>
                  <a:pt x="539" y="1"/>
                  <a:pt x="0" y="539"/>
                  <a:pt x="0" y="1236"/>
                </a:cubicBezTo>
                <a:cubicBezTo>
                  <a:pt x="0" y="1901"/>
                  <a:pt x="539" y="2471"/>
                  <a:pt x="1235" y="2471"/>
                </a:cubicBezTo>
                <a:lnTo>
                  <a:pt x="8836" y="2471"/>
                </a:lnTo>
                <a:lnTo>
                  <a:pt x="8836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5"/>
          <p:cNvSpPr/>
          <p:nvPr/>
        </p:nvSpPr>
        <p:spPr>
          <a:xfrm>
            <a:off x="377845" y="299408"/>
            <a:ext cx="215861" cy="84263"/>
          </a:xfrm>
          <a:custGeom>
            <a:avLst/>
            <a:gdLst/>
            <a:ahLst/>
            <a:cxnLst/>
            <a:rect l="l" t="t" r="r" b="b"/>
            <a:pathLst>
              <a:path w="6494" h="2535" extrusionOk="0">
                <a:moveTo>
                  <a:pt x="1268" y="1"/>
                </a:moveTo>
                <a:cubicBezTo>
                  <a:pt x="571" y="1"/>
                  <a:pt x="1" y="571"/>
                  <a:pt x="1" y="1267"/>
                </a:cubicBezTo>
                <a:cubicBezTo>
                  <a:pt x="1" y="1964"/>
                  <a:pt x="571" y="2534"/>
                  <a:pt x="1268" y="2534"/>
                </a:cubicBezTo>
                <a:lnTo>
                  <a:pt x="6493" y="2534"/>
                </a:lnTo>
                <a:lnTo>
                  <a:pt x="6493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5"/>
          <p:cNvSpPr/>
          <p:nvPr/>
        </p:nvSpPr>
        <p:spPr>
          <a:xfrm>
            <a:off x="343109" y="773111"/>
            <a:ext cx="250596" cy="47400"/>
          </a:xfrm>
          <a:custGeom>
            <a:avLst/>
            <a:gdLst/>
            <a:ahLst/>
            <a:cxnLst/>
            <a:rect l="l" t="t" r="r" b="b"/>
            <a:pathLst>
              <a:path w="7539" h="1426" extrusionOk="0">
                <a:moveTo>
                  <a:pt x="697" y="1"/>
                </a:moveTo>
                <a:cubicBezTo>
                  <a:pt x="317" y="1"/>
                  <a:pt x="1" y="349"/>
                  <a:pt x="1" y="729"/>
                </a:cubicBezTo>
                <a:cubicBezTo>
                  <a:pt x="1" y="1109"/>
                  <a:pt x="317" y="1426"/>
                  <a:pt x="697" y="1426"/>
                </a:cubicBezTo>
                <a:lnTo>
                  <a:pt x="7538" y="1426"/>
                </a:lnTo>
                <a:lnTo>
                  <a:pt x="7538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5"/>
          <p:cNvSpPr/>
          <p:nvPr/>
        </p:nvSpPr>
        <p:spPr>
          <a:xfrm>
            <a:off x="538926" y="227842"/>
            <a:ext cx="572692" cy="593733"/>
          </a:xfrm>
          <a:custGeom>
            <a:avLst/>
            <a:gdLst/>
            <a:ahLst/>
            <a:cxnLst/>
            <a:rect l="l" t="t" r="r" b="b"/>
            <a:pathLst>
              <a:path w="17229" h="17862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0" y="17070"/>
                </a:lnTo>
                <a:cubicBezTo>
                  <a:pt x="0" y="17513"/>
                  <a:pt x="349" y="17861"/>
                  <a:pt x="792" y="17861"/>
                </a:cubicBezTo>
                <a:lnTo>
                  <a:pt x="5701" y="17861"/>
                </a:lnTo>
                <a:cubicBezTo>
                  <a:pt x="6207" y="16753"/>
                  <a:pt x="7316" y="15961"/>
                  <a:pt x="8614" y="15961"/>
                </a:cubicBezTo>
                <a:cubicBezTo>
                  <a:pt x="9913" y="15961"/>
                  <a:pt x="11021" y="16753"/>
                  <a:pt x="11496" y="17861"/>
                </a:cubicBezTo>
                <a:lnTo>
                  <a:pt x="17228" y="17861"/>
                </a:lnTo>
                <a:lnTo>
                  <a:pt x="17228" y="2090"/>
                </a:lnTo>
                <a:cubicBezTo>
                  <a:pt x="17228" y="950"/>
                  <a:pt x="16278" y="0"/>
                  <a:pt x="151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5"/>
          <p:cNvSpPr/>
          <p:nvPr/>
        </p:nvSpPr>
        <p:spPr>
          <a:xfrm>
            <a:off x="538926" y="227842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17228" y="2090"/>
                </a:lnTo>
                <a:cubicBezTo>
                  <a:pt x="17228" y="950"/>
                  <a:pt x="16310" y="0"/>
                  <a:pt x="15138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5"/>
          <p:cNvSpPr/>
          <p:nvPr/>
        </p:nvSpPr>
        <p:spPr>
          <a:xfrm>
            <a:off x="538926" y="384669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35"/>
          <p:cNvSpPr/>
          <p:nvPr/>
        </p:nvSpPr>
        <p:spPr>
          <a:xfrm>
            <a:off x="538926" y="540465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5"/>
          <p:cNvSpPr/>
          <p:nvPr/>
        </p:nvSpPr>
        <p:spPr>
          <a:xfrm>
            <a:off x="538926" y="702576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7062" y="2091"/>
                </a:lnTo>
                <a:cubicBezTo>
                  <a:pt x="7537" y="1838"/>
                  <a:pt x="8044" y="1679"/>
                  <a:pt x="8614" y="1679"/>
                </a:cubicBezTo>
                <a:cubicBezTo>
                  <a:pt x="9184" y="1679"/>
                  <a:pt x="9691" y="1838"/>
                  <a:pt x="10166" y="2091"/>
                </a:cubicBez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5"/>
          <p:cNvSpPr/>
          <p:nvPr/>
        </p:nvSpPr>
        <p:spPr>
          <a:xfrm>
            <a:off x="751562" y="789964"/>
            <a:ext cx="147419" cy="148450"/>
          </a:xfrm>
          <a:custGeom>
            <a:avLst/>
            <a:gdLst/>
            <a:ahLst/>
            <a:cxnLst/>
            <a:rect l="l" t="t" r="r" b="b"/>
            <a:pathLst>
              <a:path w="4435" h="4466" extrusionOk="0">
                <a:moveTo>
                  <a:pt x="2217" y="0"/>
                </a:moveTo>
                <a:cubicBezTo>
                  <a:pt x="982" y="0"/>
                  <a:pt x="0" y="1014"/>
                  <a:pt x="0" y="2249"/>
                </a:cubicBezTo>
                <a:cubicBezTo>
                  <a:pt x="0" y="3452"/>
                  <a:pt x="982" y="4466"/>
                  <a:pt x="2217" y="4466"/>
                </a:cubicBezTo>
                <a:cubicBezTo>
                  <a:pt x="3452" y="4466"/>
                  <a:pt x="4434" y="3452"/>
                  <a:pt x="4434" y="2249"/>
                </a:cubicBezTo>
                <a:cubicBezTo>
                  <a:pt x="4434" y="1014"/>
                  <a:pt x="3452" y="0"/>
                  <a:pt x="221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5"/>
          <p:cNvSpPr txBox="1"/>
          <p:nvPr/>
        </p:nvSpPr>
        <p:spPr>
          <a:xfrm>
            <a:off x="1179950" y="254113"/>
            <a:ext cx="32904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CB775E"/>
                </a:solidFill>
              </a:rPr>
              <a:t>Exercise – 7.1</a:t>
            </a:r>
            <a:endParaRPr sz="2500" b="1">
              <a:solidFill>
                <a:srgbClr val="CB775E"/>
              </a:solidFill>
            </a:endParaRPr>
          </a:p>
        </p:txBody>
      </p:sp>
      <p:sp>
        <p:nvSpPr>
          <p:cNvPr id="400" name="Google Shape;400;p35"/>
          <p:cNvSpPr txBox="1"/>
          <p:nvPr/>
        </p:nvSpPr>
        <p:spPr>
          <a:xfrm>
            <a:off x="1120250" y="1204575"/>
            <a:ext cx="6854100" cy="3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Create a function that takes </a:t>
            </a:r>
            <a:r>
              <a:rPr lang="en" sz="1800" b="1">
                <a:solidFill>
                  <a:schemeClr val="dk1"/>
                </a:solidFill>
              </a:rPr>
              <a:t>a list</a:t>
            </a:r>
            <a:r>
              <a:rPr lang="en" sz="1800">
                <a:solidFill>
                  <a:schemeClr val="dk1"/>
                </a:solidFill>
              </a:rPr>
              <a:t> of int numbers as a parameter and returns its </a:t>
            </a:r>
            <a:r>
              <a:rPr lang="en" sz="1800" b="1">
                <a:solidFill>
                  <a:schemeClr val="dk1"/>
                </a:solidFill>
              </a:rPr>
              <a:t>sum</a:t>
            </a:r>
            <a:r>
              <a:rPr lang="en" sz="1800">
                <a:solidFill>
                  <a:schemeClr val="dk1"/>
                </a:solidFill>
              </a:rPr>
              <a:t>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406" name="Google Shape;406;p36"/>
          <p:cNvSpPr/>
          <p:nvPr/>
        </p:nvSpPr>
        <p:spPr>
          <a:xfrm>
            <a:off x="136788" y="611000"/>
            <a:ext cx="456917" cy="90579"/>
          </a:xfrm>
          <a:custGeom>
            <a:avLst/>
            <a:gdLst/>
            <a:ahLst/>
            <a:cxnLst/>
            <a:rect l="l" t="t" r="r" b="b"/>
            <a:pathLst>
              <a:path w="13746" h="2725" extrusionOk="0">
                <a:moveTo>
                  <a:pt x="1362" y="1"/>
                </a:moveTo>
                <a:cubicBezTo>
                  <a:pt x="602" y="1"/>
                  <a:pt x="1" y="634"/>
                  <a:pt x="1" y="1362"/>
                </a:cubicBezTo>
                <a:cubicBezTo>
                  <a:pt x="1" y="2122"/>
                  <a:pt x="602" y="2724"/>
                  <a:pt x="1362" y="2724"/>
                </a:cubicBezTo>
                <a:lnTo>
                  <a:pt x="13745" y="2724"/>
                </a:lnTo>
                <a:lnTo>
                  <a:pt x="13745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6"/>
          <p:cNvSpPr/>
          <p:nvPr/>
        </p:nvSpPr>
        <p:spPr>
          <a:xfrm>
            <a:off x="299963" y="457298"/>
            <a:ext cx="293742" cy="82169"/>
          </a:xfrm>
          <a:custGeom>
            <a:avLst/>
            <a:gdLst/>
            <a:ahLst/>
            <a:cxnLst/>
            <a:rect l="l" t="t" r="r" b="b"/>
            <a:pathLst>
              <a:path w="8837" h="2472" extrusionOk="0">
                <a:moveTo>
                  <a:pt x="1235" y="1"/>
                </a:moveTo>
                <a:cubicBezTo>
                  <a:pt x="539" y="1"/>
                  <a:pt x="0" y="539"/>
                  <a:pt x="0" y="1236"/>
                </a:cubicBezTo>
                <a:cubicBezTo>
                  <a:pt x="0" y="1901"/>
                  <a:pt x="539" y="2471"/>
                  <a:pt x="1235" y="2471"/>
                </a:cubicBezTo>
                <a:lnTo>
                  <a:pt x="8836" y="2471"/>
                </a:lnTo>
                <a:lnTo>
                  <a:pt x="8836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6"/>
          <p:cNvSpPr/>
          <p:nvPr/>
        </p:nvSpPr>
        <p:spPr>
          <a:xfrm>
            <a:off x="377845" y="299408"/>
            <a:ext cx="215861" cy="84263"/>
          </a:xfrm>
          <a:custGeom>
            <a:avLst/>
            <a:gdLst/>
            <a:ahLst/>
            <a:cxnLst/>
            <a:rect l="l" t="t" r="r" b="b"/>
            <a:pathLst>
              <a:path w="6494" h="2535" extrusionOk="0">
                <a:moveTo>
                  <a:pt x="1268" y="1"/>
                </a:moveTo>
                <a:cubicBezTo>
                  <a:pt x="571" y="1"/>
                  <a:pt x="1" y="571"/>
                  <a:pt x="1" y="1267"/>
                </a:cubicBezTo>
                <a:cubicBezTo>
                  <a:pt x="1" y="1964"/>
                  <a:pt x="571" y="2534"/>
                  <a:pt x="1268" y="2534"/>
                </a:cubicBezTo>
                <a:lnTo>
                  <a:pt x="6493" y="2534"/>
                </a:lnTo>
                <a:lnTo>
                  <a:pt x="6493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6"/>
          <p:cNvSpPr/>
          <p:nvPr/>
        </p:nvSpPr>
        <p:spPr>
          <a:xfrm>
            <a:off x="343109" y="773111"/>
            <a:ext cx="250596" cy="47400"/>
          </a:xfrm>
          <a:custGeom>
            <a:avLst/>
            <a:gdLst/>
            <a:ahLst/>
            <a:cxnLst/>
            <a:rect l="l" t="t" r="r" b="b"/>
            <a:pathLst>
              <a:path w="7539" h="1426" extrusionOk="0">
                <a:moveTo>
                  <a:pt x="697" y="1"/>
                </a:moveTo>
                <a:cubicBezTo>
                  <a:pt x="317" y="1"/>
                  <a:pt x="1" y="349"/>
                  <a:pt x="1" y="729"/>
                </a:cubicBezTo>
                <a:cubicBezTo>
                  <a:pt x="1" y="1109"/>
                  <a:pt x="317" y="1426"/>
                  <a:pt x="697" y="1426"/>
                </a:cubicBezTo>
                <a:lnTo>
                  <a:pt x="7538" y="1426"/>
                </a:lnTo>
                <a:lnTo>
                  <a:pt x="7538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6"/>
          <p:cNvSpPr/>
          <p:nvPr/>
        </p:nvSpPr>
        <p:spPr>
          <a:xfrm>
            <a:off x="538926" y="227842"/>
            <a:ext cx="572692" cy="593733"/>
          </a:xfrm>
          <a:custGeom>
            <a:avLst/>
            <a:gdLst/>
            <a:ahLst/>
            <a:cxnLst/>
            <a:rect l="l" t="t" r="r" b="b"/>
            <a:pathLst>
              <a:path w="17229" h="17862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0" y="17070"/>
                </a:lnTo>
                <a:cubicBezTo>
                  <a:pt x="0" y="17513"/>
                  <a:pt x="349" y="17861"/>
                  <a:pt x="792" y="17861"/>
                </a:cubicBezTo>
                <a:lnTo>
                  <a:pt x="5701" y="17861"/>
                </a:lnTo>
                <a:cubicBezTo>
                  <a:pt x="6207" y="16753"/>
                  <a:pt x="7316" y="15961"/>
                  <a:pt x="8614" y="15961"/>
                </a:cubicBezTo>
                <a:cubicBezTo>
                  <a:pt x="9913" y="15961"/>
                  <a:pt x="11021" y="16753"/>
                  <a:pt x="11496" y="17861"/>
                </a:cubicBezTo>
                <a:lnTo>
                  <a:pt x="17228" y="17861"/>
                </a:lnTo>
                <a:lnTo>
                  <a:pt x="17228" y="2090"/>
                </a:lnTo>
                <a:cubicBezTo>
                  <a:pt x="17228" y="950"/>
                  <a:pt x="16278" y="0"/>
                  <a:pt x="151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6"/>
          <p:cNvSpPr/>
          <p:nvPr/>
        </p:nvSpPr>
        <p:spPr>
          <a:xfrm>
            <a:off x="538926" y="227842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17228" y="2090"/>
                </a:lnTo>
                <a:cubicBezTo>
                  <a:pt x="17228" y="950"/>
                  <a:pt x="16310" y="0"/>
                  <a:pt x="15138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6"/>
          <p:cNvSpPr/>
          <p:nvPr/>
        </p:nvSpPr>
        <p:spPr>
          <a:xfrm>
            <a:off x="538926" y="384669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6"/>
          <p:cNvSpPr/>
          <p:nvPr/>
        </p:nvSpPr>
        <p:spPr>
          <a:xfrm>
            <a:off x="538926" y="540465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6"/>
          <p:cNvSpPr/>
          <p:nvPr/>
        </p:nvSpPr>
        <p:spPr>
          <a:xfrm>
            <a:off x="538926" y="702576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7062" y="2091"/>
                </a:lnTo>
                <a:cubicBezTo>
                  <a:pt x="7537" y="1838"/>
                  <a:pt x="8044" y="1679"/>
                  <a:pt x="8614" y="1679"/>
                </a:cubicBezTo>
                <a:cubicBezTo>
                  <a:pt x="9184" y="1679"/>
                  <a:pt x="9691" y="1838"/>
                  <a:pt x="10166" y="2091"/>
                </a:cubicBez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6"/>
          <p:cNvSpPr/>
          <p:nvPr/>
        </p:nvSpPr>
        <p:spPr>
          <a:xfrm>
            <a:off x="751562" y="789964"/>
            <a:ext cx="147419" cy="148450"/>
          </a:xfrm>
          <a:custGeom>
            <a:avLst/>
            <a:gdLst/>
            <a:ahLst/>
            <a:cxnLst/>
            <a:rect l="l" t="t" r="r" b="b"/>
            <a:pathLst>
              <a:path w="4435" h="4466" extrusionOk="0">
                <a:moveTo>
                  <a:pt x="2217" y="0"/>
                </a:moveTo>
                <a:cubicBezTo>
                  <a:pt x="982" y="0"/>
                  <a:pt x="0" y="1014"/>
                  <a:pt x="0" y="2249"/>
                </a:cubicBezTo>
                <a:cubicBezTo>
                  <a:pt x="0" y="3452"/>
                  <a:pt x="982" y="4466"/>
                  <a:pt x="2217" y="4466"/>
                </a:cubicBezTo>
                <a:cubicBezTo>
                  <a:pt x="3452" y="4466"/>
                  <a:pt x="4434" y="3452"/>
                  <a:pt x="4434" y="2249"/>
                </a:cubicBezTo>
                <a:cubicBezTo>
                  <a:pt x="4434" y="1014"/>
                  <a:pt x="3452" y="0"/>
                  <a:pt x="221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6"/>
          <p:cNvSpPr txBox="1"/>
          <p:nvPr/>
        </p:nvSpPr>
        <p:spPr>
          <a:xfrm>
            <a:off x="1179950" y="254125"/>
            <a:ext cx="38547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CB775E"/>
                </a:solidFill>
              </a:rPr>
              <a:t>Exercise – 7.1 </a:t>
            </a:r>
            <a:r>
              <a:rPr lang="en" sz="2500" b="1">
                <a:solidFill>
                  <a:srgbClr val="2A3F51"/>
                </a:solidFill>
              </a:rPr>
              <a:t>(ans)</a:t>
            </a:r>
            <a:endParaRPr sz="2500" b="1">
              <a:solidFill>
                <a:srgbClr val="2A3F51"/>
              </a:solidFill>
            </a:endParaRPr>
          </a:p>
        </p:txBody>
      </p:sp>
      <p:sp>
        <p:nvSpPr>
          <p:cNvPr id="417" name="Google Shape;417;p36"/>
          <p:cNvSpPr txBox="1"/>
          <p:nvPr/>
        </p:nvSpPr>
        <p:spPr>
          <a:xfrm>
            <a:off x="1199850" y="1014150"/>
            <a:ext cx="5910900" cy="384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findSum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6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6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6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6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endParaRPr sz="16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endParaRPr sz="16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" sz="16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6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6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6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6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findSum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6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21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423" name="Google Shape;423;p37"/>
          <p:cNvSpPr/>
          <p:nvPr/>
        </p:nvSpPr>
        <p:spPr>
          <a:xfrm>
            <a:off x="136788" y="611000"/>
            <a:ext cx="456917" cy="90579"/>
          </a:xfrm>
          <a:custGeom>
            <a:avLst/>
            <a:gdLst/>
            <a:ahLst/>
            <a:cxnLst/>
            <a:rect l="l" t="t" r="r" b="b"/>
            <a:pathLst>
              <a:path w="13746" h="2725" extrusionOk="0">
                <a:moveTo>
                  <a:pt x="1362" y="1"/>
                </a:moveTo>
                <a:cubicBezTo>
                  <a:pt x="602" y="1"/>
                  <a:pt x="1" y="634"/>
                  <a:pt x="1" y="1362"/>
                </a:cubicBezTo>
                <a:cubicBezTo>
                  <a:pt x="1" y="2122"/>
                  <a:pt x="602" y="2724"/>
                  <a:pt x="1362" y="2724"/>
                </a:cubicBezTo>
                <a:lnTo>
                  <a:pt x="13745" y="2724"/>
                </a:lnTo>
                <a:lnTo>
                  <a:pt x="13745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7"/>
          <p:cNvSpPr/>
          <p:nvPr/>
        </p:nvSpPr>
        <p:spPr>
          <a:xfrm>
            <a:off x="299963" y="457298"/>
            <a:ext cx="293742" cy="82169"/>
          </a:xfrm>
          <a:custGeom>
            <a:avLst/>
            <a:gdLst/>
            <a:ahLst/>
            <a:cxnLst/>
            <a:rect l="l" t="t" r="r" b="b"/>
            <a:pathLst>
              <a:path w="8837" h="2472" extrusionOk="0">
                <a:moveTo>
                  <a:pt x="1235" y="1"/>
                </a:moveTo>
                <a:cubicBezTo>
                  <a:pt x="539" y="1"/>
                  <a:pt x="0" y="539"/>
                  <a:pt x="0" y="1236"/>
                </a:cubicBezTo>
                <a:cubicBezTo>
                  <a:pt x="0" y="1901"/>
                  <a:pt x="539" y="2471"/>
                  <a:pt x="1235" y="2471"/>
                </a:cubicBezTo>
                <a:lnTo>
                  <a:pt x="8836" y="2471"/>
                </a:lnTo>
                <a:lnTo>
                  <a:pt x="8836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37"/>
          <p:cNvSpPr/>
          <p:nvPr/>
        </p:nvSpPr>
        <p:spPr>
          <a:xfrm>
            <a:off x="377845" y="299408"/>
            <a:ext cx="215861" cy="84263"/>
          </a:xfrm>
          <a:custGeom>
            <a:avLst/>
            <a:gdLst/>
            <a:ahLst/>
            <a:cxnLst/>
            <a:rect l="l" t="t" r="r" b="b"/>
            <a:pathLst>
              <a:path w="6494" h="2535" extrusionOk="0">
                <a:moveTo>
                  <a:pt x="1268" y="1"/>
                </a:moveTo>
                <a:cubicBezTo>
                  <a:pt x="571" y="1"/>
                  <a:pt x="1" y="571"/>
                  <a:pt x="1" y="1267"/>
                </a:cubicBezTo>
                <a:cubicBezTo>
                  <a:pt x="1" y="1964"/>
                  <a:pt x="571" y="2534"/>
                  <a:pt x="1268" y="2534"/>
                </a:cubicBezTo>
                <a:lnTo>
                  <a:pt x="6493" y="2534"/>
                </a:lnTo>
                <a:lnTo>
                  <a:pt x="6493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7"/>
          <p:cNvSpPr/>
          <p:nvPr/>
        </p:nvSpPr>
        <p:spPr>
          <a:xfrm>
            <a:off x="343109" y="773111"/>
            <a:ext cx="250596" cy="47400"/>
          </a:xfrm>
          <a:custGeom>
            <a:avLst/>
            <a:gdLst/>
            <a:ahLst/>
            <a:cxnLst/>
            <a:rect l="l" t="t" r="r" b="b"/>
            <a:pathLst>
              <a:path w="7539" h="1426" extrusionOk="0">
                <a:moveTo>
                  <a:pt x="697" y="1"/>
                </a:moveTo>
                <a:cubicBezTo>
                  <a:pt x="317" y="1"/>
                  <a:pt x="1" y="349"/>
                  <a:pt x="1" y="729"/>
                </a:cubicBezTo>
                <a:cubicBezTo>
                  <a:pt x="1" y="1109"/>
                  <a:pt x="317" y="1426"/>
                  <a:pt x="697" y="1426"/>
                </a:cubicBezTo>
                <a:lnTo>
                  <a:pt x="7538" y="1426"/>
                </a:lnTo>
                <a:lnTo>
                  <a:pt x="7538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7"/>
          <p:cNvSpPr/>
          <p:nvPr/>
        </p:nvSpPr>
        <p:spPr>
          <a:xfrm>
            <a:off x="538926" y="227842"/>
            <a:ext cx="572692" cy="593733"/>
          </a:xfrm>
          <a:custGeom>
            <a:avLst/>
            <a:gdLst/>
            <a:ahLst/>
            <a:cxnLst/>
            <a:rect l="l" t="t" r="r" b="b"/>
            <a:pathLst>
              <a:path w="17229" h="17862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0" y="17070"/>
                </a:lnTo>
                <a:cubicBezTo>
                  <a:pt x="0" y="17513"/>
                  <a:pt x="349" y="17861"/>
                  <a:pt x="792" y="17861"/>
                </a:cubicBezTo>
                <a:lnTo>
                  <a:pt x="5701" y="17861"/>
                </a:lnTo>
                <a:cubicBezTo>
                  <a:pt x="6207" y="16753"/>
                  <a:pt x="7316" y="15961"/>
                  <a:pt x="8614" y="15961"/>
                </a:cubicBezTo>
                <a:cubicBezTo>
                  <a:pt x="9913" y="15961"/>
                  <a:pt x="11021" y="16753"/>
                  <a:pt x="11496" y="17861"/>
                </a:cubicBezTo>
                <a:lnTo>
                  <a:pt x="17228" y="17861"/>
                </a:lnTo>
                <a:lnTo>
                  <a:pt x="17228" y="2090"/>
                </a:lnTo>
                <a:cubicBezTo>
                  <a:pt x="17228" y="950"/>
                  <a:pt x="16278" y="0"/>
                  <a:pt x="151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7"/>
          <p:cNvSpPr/>
          <p:nvPr/>
        </p:nvSpPr>
        <p:spPr>
          <a:xfrm>
            <a:off x="538926" y="227842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17228" y="2090"/>
                </a:lnTo>
                <a:cubicBezTo>
                  <a:pt x="17228" y="950"/>
                  <a:pt x="16310" y="0"/>
                  <a:pt x="15138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37"/>
          <p:cNvSpPr/>
          <p:nvPr/>
        </p:nvSpPr>
        <p:spPr>
          <a:xfrm>
            <a:off x="538926" y="384669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7"/>
          <p:cNvSpPr/>
          <p:nvPr/>
        </p:nvSpPr>
        <p:spPr>
          <a:xfrm>
            <a:off x="538926" y="540465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7"/>
          <p:cNvSpPr/>
          <p:nvPr/>
        </p:nvSpPr>
        <p:spPr>
          <a:xfrm>
            <a:off x="538926" y="702576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7062" y="2091"/>
                </a:lnTo>
                <a:cubicBezTo>
                  <a:pt x="7537" y="1838"/>
                  <a:pt x="8044" y="1679"/>
                  <a:pt x="8614" y="1679"/>
                </a:cubicBezTo>
                <a:cubicBezTo>
                  <a:pt x="9184" y="1679"/>
                  <a:pt x="9691" y="1838"/>
                  <a:pt x="10166" y="2091"/>
                </a:cubicBez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7"/>
          <p:cNvSpPr/>
          <p:nvPr/>
        </p:nvSpPr>
        <p:spPr>
          <a:xfrm>
            <a:off x="751562" y="789964"/>
            <a:ext cx="147419" cy="148450"/>
          </a:xfrm>
          <a:custGeom>
            <a:avLst/>
            <a:gdLst/>
            <a:ahLst/>
            <a:cxnLst/>
            <a:rect l="l" t="t" r="r" b="b"/>
            <a:pathLst>
              <a:path w="4435" h="4466" extrusionOk="0">
                <a:moveTo>
                  <a:pt x="2217" y="0"/>
                </a:moveTo>
                <a:cubicBezTo>
                  <a:pt x="982" y="0"/>
                  <a:pt x="0" y="1014"/>
                  <a:pt x="0" y="2249"/>
                </a:cubicBezTo>
                <a:cubicBezTo>
                  <a:pt x="0" y="3452"/>
                  <a:pt x="982" y="4466"/>
                  <a:pt x="2217" y="4466"/>
                </a:cubicBezTo>
                <a:cubicBezTo>
                  <a:pt x="3452" y="4466"/>
                  <a:pt x="4434" y="3452"/>
                  <a:pt x="4434" y="2249"/>
                </a:cubicBezTo>
                <a:cubicBezTo>
                  <a:pt x="4434" y="1014"/>
                  <a:pt x="3452" y="0"/>
                  <a:pt x="221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7"/>
          <p:cNvSpPr txBox="1"/>
          <p:nvPr/>
        </p:nvSpPr>
        <p:spPr>
          <a:xfrm>
            <a:off x="1179950" y="254113"/>
            <a:ext cx="32904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CB775E"/>
                </a:solidFill>
              </a:rPr>
              <a:t>Exercise – 7.2</a:t>
            </a:r>
            <a:endParaRPr sz="2500" b="1">
              <a:solidFill>
                <a:srgbClr val="CB775E"/>
              </a:solidFill>
            </a:endParaRPr>
          </a:p>
        </p:txBody>
      </p:sp>
      <p:sp>
        <p:nvSpPr>
          <p:cNvPr id="434" name="Google Shape;434;p37"/>
          <p:cNvSpPr txBox="1"/>
          <p:nvPr/>
        </p:nvSpPr>
        <p:spPr>
          <a:xfrm>
            <a:off x="1120250" y="1204575"/>
            <a:ext cx="6854100" cy="3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Create a function that takes </a:t>
            </a:r>
            <a:r>
              <a:rPr lang="en" sz="1800" b="1">
                <a:solidFill>
                  <a:schemeClr val="dk1"/>
                </a:solidFill>
              </a:rPr>
              <a:t>two</a:t>
            </a:r>
            <a:r>
              <a:rPr lang="en" sz="1800">
                <a:solidFill>
                  <a:schemeClr val="dk1"/>
                </a:solidFill>
              </a:rPr>
              <a:t> of </a:t>
            </a:r>
            <a:r>
              <a:rPr lang="en" sz="1800" b="1">
                <a:solidFill>
                  <a:schemeClr val="dk1"/>
                </a:solidFill>
              </a:rPr>
              <a:t>int</a:t>
            </a:r>
            <a:r>
              <a:rPr lang="en" sz="1800">
                <a:solidFill>
                  <a:schemeClr val="dk1"/>
                </a:solidFill>
              </a:rPr>
              <a:t> numbers as a parameter and returns thair </a:t>
            </a:r>
            <a:r>
              <a:rPr lang="en" sz="1800" b="1">
                <a:solidFill>
                  <a:schemeClr val="dk1"/>
                </a:solidFill>
              </a:rPr>
              <a:t>GCD</a:t>
            </a:r>
            <a:r>
              <a:rPr lang="en" sz="1800">
                <a:solidFill>
                  <a:schemeClr val="dk1"/>
                </a:solidFill>
              </a:rPr>
              <a:t>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440" name="Google Shape;440;p38"/>
          <p:cNvSpPr/>
          <p:nvPr/>
        </p:nvSpPr>
        <p:spPr>
          <a:xfrm>
            <a:off x="136788" y="611000"/>
            <a:ext cx="456917" cy="90579"/>
          </a:xfrm>
          <a:custGeom>
            <a:avLst/>
            <a:gdLst/>
            <a:ahLst/>
            <a:cxnLst/>
            <a:rect l="l" t="t" r="r" b="b"/>
            <a:pathLst>
              <a:path w="13746" h="2725" extrusionOk="0">
                <a:moveTo>
                  <a:pt x="1362" y="1"/>
                </a:moveTo>
                <a:cubicBezTo>
                  <a:pt x="602" y="1"/>
                  <a:pt x="1" y="634"/>
                  <a:pt x="1" y="1362"/>
                </a:cubicBezTo>
                <a:cubicBezTo>
                  <a:pt x="1" y="2122"/>
                  <a:pt x="602" y="2724"/>
                  <a:pt x="1362" y="2724"/>
                </a:cubicBezTo>
                <a:lnTo>
                  <a:pt x="13745" y="2724"/>
                </a:lnTo>
                <a:lnTo>
                  <a:pt x="13745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8"/>
          <p:cNvSpPr/>
          <p:nvPr/>
        </p:nvSpPr>
        <p:spPr>
          <a:xfrm>
            <a:off x="299963" y="457298"/>
            <a:ext cx="293742" cy="82169"/>
          </a:xfrm>
          <a:custGeom>
            <a:avLst/>
            <a:gdLst/>
            <a:ahLst/>
            <a:cxnLst/>
            <a:rect l="l" t="t" r="r" b="b"/>
            <a:pathLst>
              <a:path w="8837" h="2472" extrusionOk="0">
                <a:moveTo>
                  <a:pt x="1235" y="1"/>
                </a:moveTo>
                <a:cubicBezTo>
                  <a:pt x="539" y="1"/>
                  <a:pt x="0" y="539"/>
                  <a:pt x="0" y="1236"/>
                </a:cubicBezTo>
                <a:cubicBezTo>
                  <a:pt x="0" y="1901"/>
                  <a:pt x="539" y="2471"/>
                  <a:pt x="1235" y="2471"/>
                </a:cubicBezTo>
                <a:lnTo>
                  <a:pt x="8836" y="2471"/>
                </a:lnTo>
                <a:lnTo>
                  <a:pt x="8836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8"/>
          <p:cNvSpPr/>
          <p:nvPr/>
        </p:nvSpPr>
        <p:spPr>
          <a:xfrm>
            <a:off x="377845" y="299408"/>
            <a:ext cx="215861" cy="84263"/>
          </a:xfrm>
          <a:custGeom>
            <a:avLst/>
            <a:gdLst/>
            <a:ahLst/>
            <a:cxnLst/>
            <a:rect l="l" t="t" r="r" b="b"/>
            <a:pathLst>
              <a:path w="6494" h="2535" extrusionOk="0">
                <a:moveTo>
                  <a:pt x="1268" y="1"/>
                </a:moveTo>
                <a:cubicBezTo>
                  <a:pt x="571" y="1"/>
                  <a:pt x="1" y="571"/>
                  <a:pt x="1" y="1267"/>
                </a:cubicBezTo>
                <a:cubicBezTo>
                  <a:pt x="1" y="1964"/>
                  <a:pt x="571" y="2534"/>
                  <a:pt x="1268" y="2534"/>
                </a:cubicBezTo>
                <a:lnTo>
                  <a:pt x="6493" y="2534"/>
                </a:lnTo>
                <a:lnTo>
                  <a:pt x="6493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8"/>
          <p:cNvSpPr/>
          <p:nvPr/>
        </p:nvSpPr>
        <p:spPr>
          <a:xfrm>
            <a:off x="343109" y="773111"/>
            <a:ext cx="250596" cy="47400"/>
          </a:xfrm>
          <a:custGeom>
            <a:avLst/>
            <a:gdLst/>
            <a:ahLst/>
            <a:cxnLst/>
            <a:rect l="l" t="t" r="r" b="b"/>
            <a:pathLst>
              <a:path w="7539" h="1426" extrusionOk="0">
                <a:moveTo>
                  <a:pt x="697" y="1"/>
                </a:moveTo>
                <a:cubicBezTo>
                  <a:pt x="317" y="1"/>
                  <a:pt x="1" y="349"/>
                  <a:pt x="1" y="729"/>
                </a:cubicBezTo>
                <a:cubicBezTo>
                  <a:pt x="1" y="1109"/>
                  <a:pt x="317" y="1426"/>
                  <a:pt x="697" y="1426"/>
                </a:cubicBezTo>
                <a:lnTo>
                  <a:pt x="7538" y="1426"/>
                </a:lnTo>
                <a:lnTo>
                  <a:pt x="7538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8"/>
          <p:cNvSpPr/>
          <p:nvPr/>
        </p:nvSpPr>
        <p:spPr>
          <a:xfrm>
            <a:off x="538926" y="227842"/>
            <a:ext cx="572692" cy="593733"/>
          </a:xfrm>
          <a:custGeom>
            <a:avLst/>
            <a:gdLst/>
            <a:ahLst/>
            <a:cxnLst/>
            <a:rect l="l" t="t" r="r" b="b"/>
            <a:pathLst>
              <a:path w="17229" h="17862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0" y="17070"/>
                </a:lnTo>
                <a:cubicBezTo>
                  <a:pt x="0" y="17513"/>
                  <a:pt x="349" y="17861"/>
                  <a:pt x="792" y="17861"/>
                </a:cubicBezTo>
                <a:lnTo>
                  <a:pt x="5701" y="17861"/>
                </a:lnTo>
                <a:cubicBezTo>
                  <a:pt x="6207" y="16753"/>
                  <a:pt x="7316" y="15961"/>
                  <a:pt x="8614" y="15961"/>
                </a:cubicBezTo>
                <a:cubicBezTo>
                  <a:pt x="9913" y="15961"/>
                  <a:pt x="11021" y="16753"/>
                  <a:pt x="11496" y="17861"/>
                </a:cubicBezTo>
                <a:lnTo>
                  <a:pt x="17228" y="17861"/>
                </a:lnTo>
                <a:lnTo>
                  <a:pt x="17228" y="2090"/>
                </a:lnTo>
                <a:cubicBezTo>
                  <a:pt x="17228" y="950"/>
                  <a:pt x="16278" y="0"/>
                  <a:pt x="151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8"/>
          <p:cNvSpPr/>
          <p:nvPr/>
        </p:nvSpPr>
        <p:spPr>
          <a:xfrm>
            <a:off x="538926" y="227842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17228" y="2090"/>
                </a:lnTo>
                <a:cubicBezTo>
                  <a:pt x="17228" y="950"/>
                  <a:pt x="16310" y="0"/>
                  <a:pt x="15138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38"/>
          <p:cNvSpPr/>
          <p:nvPr/>
        </p:nvSpPr>
        <p:spPr>
          <a:xfrm>
            <a:off x="538926" y="384669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8"/>
          <p:cNvSpPr/>
          <p:nvPr/>
        </p:nvSpPr>
        <p:spPr>
          <a:xfrm>
            <a:off x="538926" y="540465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8"/>
          <p:cNvSpPr/>
          <p:nvPr/>
        </p:nvSpPr>
        <p:spPr>
          <a:xfrm>
            <a:off x="538926" y="702576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7062" y="2091"/>
                </a:lnTo>
                <a:cubicBezTo>
                  <a:pt x="7537" y="1838"/>
                  <a:pt x="8044" y="1679"/>
                  <a:pt x="8614" y="1679"/>
                </a:cubicBezTo>
                <a:cubicBezTo>
                  <a:pt x="9184" y="1679"/>
                  <a:pt x="9691" y="1838"/>
                  <a:pt x="10166" y="2091"/>
                </a:cubicBez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8"/>
          <p:cNvSpPr/>
          <p:nvPr/>
        </p:nvSpPr>
        <p:spPr>
          <a:xfrm>
            <a:off x="751562" y="789964"/>
            <a:ext cx="147419" cy="148450"/>
          </a:xfrm>
          <a:custGeom>
            <a:avLst/>
            <a:gdLst/>
            <a:ahLst/>
            <a:cxnLst/>
            <a:rect l="l" t="t" r="r" b="b"/>
            <a:pathLst>
              <a:path w="4435" h="4466" extrusionOk="0">
                <a:moveTo>
                  <a:pt x="2217" y="0"/>
                </a:moveTo>
                <a:cubicBezTo>
                  <a:pt x="982" y="0"/>
                  <a:pt x="0" y="1014"/>
                  <a:pt x="0" y="2249"/>
                </a:cubicBezTo>
                <a:cubicBezTo>
                  <a:pt x="0" y="3452"/>
                  <a:pt x="982" y="4466"/>
                  <a:pt x="2217" y="4466"/>
                </a:cubicBezTo>
                <a:cubicBezTo>
                  <a:pt x="3452" y="4466"/>
                  <a:pt x="4434" y="3452"/>
                  <a:pt x="4434" y="2249"/>
                </a:cubicBezTo>
                <a:cubicBezTo>
                  <a:pt x="4434" y="1014"/>
                  <a:pt x="3452" y="0"/>
                  <a:pt x="221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8"/>
          <p:cNvSpPr txBox="1"/>
          <p:nvPr/>
        </p:nvSpPr>
        <p:spPr>
          <a:xfrm>
            <a:off x="1179950" y="254113"/>
            <a:ext cx="32904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CB775E"/>
                </a:solidFill>
              </a:rPr>
              <a:t>Exercise – 7.2 </a:t>
            </a:r>
            <a:r>
              <a:rPr lang="en" sz="2500" b="1">
                <a:solidFill>
                  <a:srgbClr val="2A3F51"/>
                </a:solidFill>
              </a:rPr>
              <a:t>(ans)</a:t>
            </a:r>
            <a:endParaRPr sz="2500" b="1">
              <a:solidFill>
                <a:srgbClr val="2A3F51"/>
              </a:solidFill>
            </a:endParaRPr>
          </a:p>
        </p:txBody>
      </p:sp>
      <p:sp>
        <p:nvSpPr>
          <p:cNvPr id="451" name="Google Shape;451;p38"/>
          <p:cNvSpPr txBox="1"/>
          <p:nvPr/>
        </p:nvSpPr>
        <p:spPr>
          <a:xfrm>
            <a:off x="1199850" y="1014150"/>
            <a:ext cx="5910900" cy="384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GCD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gcd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5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5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5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%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%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gcd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endParaRPr sz="15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gcd</a:t>
            </a:r>
            <a:endParaRPr sz="15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ans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GCD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5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12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ans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457" name="Google Shape;457;p39"/>
          <p:cNvSpPr/>
          <p:nvPr/>
        </p:nvSpPr>
        <p:spPr>
          <a:xfrm>
            <a:off x="136788" y="611000"/>
            <a:ext cx="456917" cy="90579"/>
          </a:xfrm>
          <a:custGeom>
            <a:avLst/>
            <a:gdLst/>
            <a:ahLst/>
            <a:cxnLst/>
            <a:rect l="l" t="t" r="r" b="b"/>
            <a:pathLst>
              <a:path w="13746" h="2725" extrusionOk="0">
                <a:moveTo>
                  <a:pt x="1362" y="1"/>
                </a:moveTo>
                <a:cubicBezTo>
                  <a:pt x="602" y="1"/>
                  <a:pt x="1" y="634"/>
                  <a:pt x="1" y="1362"/>
                </a:cubicBezTo>
                <a:cubicBezTo>
                  <a:pt x="1" y="2122"/>
                  <a:pt x="602" y="2724"/>
                  <a:pt x="1362" y="2724"/>
                </a:cubicBezTo>
                <a:lnTo>
                  <a:pt x="13745" y="2724"/>
                </a:lnTo>
                <a:lnTo>
                  <a:pt x="13745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9"/>
          <p:cNvSpPr/>
          <p:nvPr/>
        </p:nvSpPr>
        <p:spPr>
          <a:xfrm>
            <a:off x="299963" y="457298"/>
            <a:ext cx="293742" cy="82169"/>
          </a:xfrm>
          <a:custGeom>
            <a:avLst/>
            <a:gdLst/>
            <a:ahLst/>
            <a:cxnLst/>
            <a:rect l="l" t="t" r="r" b="b"/>
            <a:pathLst>
              <a:path w="8837" h="2472" extrusionOk="0">
                <a:moveTo>
                  <a:pt x="1235" y="1"/>
                </a:moveTo>
                <a:cubicBezTo>
                  <a:pt x="539" y="1"/>
                  <a:pt x="0" y="539"/>
                  <a:pt x="0" y="1236"/>
                </a:cubicBezTo>
                <a:cubicBezTo>
                  <a:pt x="0" y="1901"/>
                  <a:pt x="539" y="2471"/>
                  <a:pt x="1235" y="2471"/>
                </a:cubicBezTo>
                <a:lnTo>
                  <a:pt x="8836" y="2471"/>
                </a:lnTo>
                <a:lnTo>
                  <a:pt x="8836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9"/>
          <p:cNvSpPr/>
          <p:nvPr/>
        </p:nvSpPr>
        <p:spPr>
          <a:xfrm>
            <a:off x="377845" y="299408"/>
            <a:ext cx="215861" cy="84263"/>
          </a:xfrm>
          <a:custGeom>
            <a:avLst/>
            <a:gdLst/>
            <a:ahLst/>
            <a:cxnLst/>
            <a:rect l="l" t="t" r="r" b="b"/>
            <a:pathLst>
              <a:path w="6494" h="2535" extrusionOk="0">
                <a:moveTo>
                  <a:pt x="1268" y="1"/>
                </a:moveTo>
                <a:cubicBezTo>
                  <a:pt x="571" y="1"/>
                  <a:pt x="1" y="571"/>
                  <a:pt x="1" y="1267"/>
                </a:cubicBezTo>
                <a:cubicBezTo>
                  <a:pt x="1" y="1964"/>
                  <a:pt x="571" y="2534"/>
                  <a:pt x="1268" y="2534"/>
                </a:cubicBezTo>
                <a:lnTo>
                  <a:pt x="6493" y="2534"/>
                </a:lnTo>
                <a:lnTo>
                  <a:pt x="6493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9"/>
          <p:cNvSpPr/>
          <p:nvPr/>
        </p:nvSpPr>
        <p:spPr>
          <a:xfrm>
            <a:off x="343109" y="773111"/>
            <a:ext cx="250596" cy="47400"/>
          </a:xfrm>
          <a:custGeom>
            <a:avLst/>
            <a:gdLst/>
            <a:ahLst/>
            <a:cxnLst/>
            <a:rect l="l" t="t" r="r" b="b"/>
            <a:pathLst>
              <a:path w="7539" h="1426" extrusionOk="0">
                <a:moveTo>
                  <a:pt x="697" y="1"/>
                </a:moveTo>
                <a:cubicBezTo>
                  <a:pt x="317" y="1"/>
                  <a:pt x="1" y="349"/>
                  <a:pt x="1" y="729"/>
                </a:cubicBezTo>
                <a:cubicBezTo>
                  <a:pt x="1" y="1109"/>
                  <a:pt x="317" y="1426"/>
                  <a:pt x="697" y="1426"/>
                </a:cubicBezTo>
                <a:lnTo>
                  <a:pt x="7538" y="1426"/>
                </a:lnTo>
                <a:lnTo>
                  <a:pt x="7538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39"/>
          <p:cNvSpPr/>
          <p:nvPr/>
        </p:nvSpPr>
        <p:spPr>
          <a:xfrm>
            <a:off x="538926" y="227842"/>
            <a:ext cx="572692" cy="593733"/>
          </a:xfrm>
          <a:custGeom>
            <a:avLst/>
            <a:gdLst/>
            <a:ahLst/>
            <a:cxnLst/>
            <a:rect l="l" t="t" r="r" b="b"/>
            <a:pathLst>
              <a:path w="17229" h="17862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0" y="17070"/>
                </a:lnTo>
                <a:cubicBezTo>
                  <a:pt x="0" y="17513"/>
                  <a:pt x="349" y="17861"/>
                  <a:pt x="792" y="17861"/>
                </a:cubicBezTo>
                <a:lnTo>
                  <a:pt x="5701" y="17861"/>
                </a:lnTo>
                <a:cubicBezTo>
                  <a:pt x="6207" y="16753"/>
                  <a:pt x="7316" y="15961"/>
                  <a:pt x="8614" y="15961"/>
                </a:cubicBezTo>
                <a:cubicBezTo>
                  <a:pt x="9913" y="15961"/>
                  <a:pt x="11021" y="16753"/>
                  <a:pt x="11496" y="17861"/>
                </a:cubicBezTo>
                <a:lnTo>
                  <a:pt x="17228" y="17861"/>
                </a:lnTo>
                <a:lnTo>
                  <a:pt x="17228" y="2090"/>
                </a:lnTo>
                <a:cubicBezTo>
                  <a:pt x="17228" y="950"/>
                  <a:pt x="16278" y="0"/>
                  <a:pt x="151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9"/>
          <p:cNvSpPr/>
          <p:nvPr/>
        </p:nvSpPr>
        <p:spPr>
          <a:xfrm>
            <a:off x="538926" y="227842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17228" y="2090"/>
                </a:lnTo>
                <a:cubicBezTo>
                  <a:pt x="17228" y="950"/>
                  <a:pt x="16310" y="0"/>
                  <a:pt x="15138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538926" y="384669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39"/>
          <p:cNvSpPr/>
          <p:nvPr/>
        </p:nvSpPr>
        <p:spPr>
          <a:xfrm>
            <a:off x="538926" y="540465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39"/>
          <p:cNvSpPr/>
          <p:nvPr/>
        </p:nvSpPr>
        <p:spPr>
          <a:xfrm>
            <a:off x="538926" y="702576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7062" y="2091"/>
                </a:lnTo>
                <a:cubicBezTo>
                  <a:pt x="7537" y="1838"/>
                  <a:pt x="8044" y="1679"/>
                  <a:pt x="8614" y="1679"/>
                </a:cubicBezTo>
                <a:cubicBezTo>
                  <a:pt x="9184" y="1679"/>
                  <a:pt x="9691" y="1838"/>
                  <a:pt x="10166" y="2091"/>
                </a:cubicBez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39"/>
          <p:cNvSpPr/>
          <p:nvPr/>
        </p:nvSpPr>
        <p:spPr>
          <a:xfrm>
            <a:off x="751562" y="789964"/>
            <a:ext cx="147419" cy="148450"/>
          </a:xfrm>
          <a:custGeom>
            <a:avLst/>
            <a:gdLst/>
            <a:ahLst/>
            <a:cxnLst/>
            <a:rect l="l" t="t" r="r" b="b"/>
            <a:pathLst>
              <a:path w="4435" h="4466" extrusionOk="0">
                <a:moveTo>
                  <a:pt x="2217" y="0"/>
                </a:moveTo>
                <a:cubicBezTo>
                  <a:pt x="982" y="0"/>
                  <a:pt x="0" y="1014"/>
                  <a:pt x="0" y="2249"/>
                </a:cubicBezTo>
                <a:cubicBezTo>
                  <a:pt x="0" y="3452"/>
                  <a:pt x="982" y="4466"/>
                  <a:pt x="2217" y="4466"/>
                </a:cubicBezTo>
                <a:cubicBezTo>
                  <a:pt x="3452" y="4466"/>
                  <a:pt x="4434" y="3452"/>
                  <a:pt x="4434" y="2249"/>
                </a:cubicBezTo>
                <a:cubicBezTo>
                  <a:pt x="4434" y="1014"/>
                  <a:pt x="3452" y="0"/>
                  <a:pt x="221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9"/>
          <p:cNvSpPr txBox="1"/>
          <p:nvPr/>
        </p:nvSpPr>
        <p:spPr>
          <a:xfrm>
            <a:off x="1179950" y="254113"/>
            <a:ext cx="32904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CB775E"/>
                </a:solidFill>
              </a:rPr>
              <a:t>Exercise – 7.3</a:t>
            </a:r>
            <a:endParaRPr sz="2500" b="1">
              <a:solidFill>
                <a:srgbClr val="CB775E"/>
              </a:solidFill>
            </a:endParaRPr>
          </a:p>
        </p:txBody>
      </p:sp>
      <p:sp>
        <p:nvSpPr>
          <p:cNvPr id="468" name="Google Shape;468;p39"/>
          <p:cNvSpPr txBox="1"/>
          <p:nvPr/>
        </p:nvSpPr>
        <p:spPr>
          <a:xfrm>
            <a:off x="1120250" y="1204575"/>
            <a:ext cx="6854100" cy="3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Build a </a:t>
            </a:r>
            <a:r>
              <a:rPr lang="en" sz="1800" b="1">
                <a:solidFill>
                  <a:schemeClr val="dk1"/>
                </a:solidFill>
              </a:rPr>
              <a:t>module</a:t>
            </a:r>
            <a:r>
              <a:rPr lang="en" sz="1800">
                <a:solidFill>
                  <a:schemeClr val="dk1"/>
                </a:solidFill>
              </a:rPr>
              <a:t> called </a:t>
            </a:r>
            <a:r>
              <a:rPr lang="en" sz="1800" b="1">
                <a:solidFill>
                  <a:schemeClr val="dk1"/>
                </a:solidFill>
              </a:rPr>
              <a:t>myString.py</a:t>
            </a:r>
            <a:r>
              <a:rPr lang="en" sz="1800">
                <a:solidFill>
                  <a:schemeClr val="dk1"/>
                </a:solidFill>
              </a:rPr>
              <a:t> that contain the following functions (each of them takes a string as parameter) —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</a:rPr>
              <a:t>vowelCount()</a:t>
            </a:r>
            <a:r>
              <a:rPr lang="en" sz="1800">
                <a:solidFill>
                  <a:schemeClr val="dk1"/>
                </a:solidFill>
              </a:rPr>
              <a:t> → returns the count of vowel in the string.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</a:rPr>
              <a:t>uniqueChar()</a:t>
            </a:r>
            <a:r>
              <a:rPr lang="en" sz="1800">
                <a:solidFill>
                  <a:schemeClr val="dk1"/>
                </a:solidFill>
              </a:rPr>
              <a:t> → returns the count of unique char of the string.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And then import and call the functions from another python file.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</a:rPr>
              <a:t>For Example:</a:t>
            </a:r>
            <a:r>
              <a:rPr lang="en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vowelCount(“school”) → return 2, as there are 2 vowels.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uniqueChar(“exercise”) → return 6, as there are 6 unique char.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474" name="Google Shape;474;p40"/>
          <p:cNvSpPr/>
          <p:nvPr/>
        </p:nvSpPr>
        <p:spPr>
          <a:xfrm>
            <a:off x="136788" y="611000"/>
            <a:ext cx="456917" cy="90579"/>
          </a:xfrm>
          <a:custGeom>
            <a:avLst/>
            <a:gdLst/>
            <a:ahLst/>
            <a:cxnLst/>
            <a:rect l="l" t="t" r="r" b="b"/>
            <a:pathLst>
              <a:path w="13746" h="2725" extrusionOk="0">
                <a:moveTo>
                  <a:pt x="1362" y="1"/>
                </a:moveTo>
                <a:cubicBezTo>
                  <a:pt x="602" y="1"/>
                  <a:pt x="1" y="634"/>
                  <a:pt x="1" y="1362"/>
                </a:cubicBezTo>
                <a:cubicBezTo>
                  <a:pt x="1" y="2122"/>
                  <a:pt x="602" y="2724"/>
                  <a:pt x="1362" y="2724"/>
                </a:cubicBezTo>
                <a:lnTo>
                  <a:pt x="13745" y="2724"/>
                </a:lnTo>
                <a:lnTo>
                  <a:pt x="13745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40"/>
          <p:cNvSpPr/>
          <p:nvPr/>
        </p:nvSpPr>
        <p:spPr>
          <a:xfrm>
            <a:off x="299963" y="457298"/>
            <a:ext cx="293742" cy="82169"/>
          </a:xfrm>
          <a:custGeom>
            <a:avLst/>
            <a:gdLst/>
            <a:ahLst/>
            <a:cxnLst/>
            <a:rect l="l" t="t" r="r" b="b"/>
            <a:pathLst>
              <a:path w="8837" h="2472" extrusionOk="0">
                <a:moveTo>
                  <a:pt x="1235" y="1"/>
                </a:moveTo>
                <a:cubicBezTo>
                  <a:pt x="539" y="1"/>
                  <a:pt x="0" y="539"/>
                  <a:pt x="0" y="1236"/>
                </a:cubicBezTo>
                <a:cubicBezTo>
                  <a:pt x="0" y="1901"/>
                  <a:pt x="539" y="2471"/>
                  <a:pt x="1235" y="2471"/>
                </a:cubicBezTo>
                <a:lnTo>
                  <a:pt x="8836" y="2471"/>
                </a:lnTo>
                <a:lnTo>
                  <a:pt x="8836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40"/>
          <p:cNvSpPr/>
          <p:nvPr/>
        </p:nvSpPr>
        <p:spPr>
          <a:xfrm>
            <a:off x="377845" y="299408"/>
            <a:ext cx="215861" cy="84263"/>
          </a:xfrm>
          <a:custGeom>
            <a:avLst/>
            <a:gdLst/>
            <a:ahLst/>
            <a:cxnLst/>
            <a:rect l="l" t="t" r="r" b="b"/>
            <a:pathLst>
              <a:path w="6494" h="2535" extrusionOk="0">
                <a:moveTo>
                  <a:pt x="1268" y="1"/>
                </a:moveTo>
                <a:cubicBezTo>
                  <a:pt x="571" y="1"/>
                  <a:pt x="1" y="571"/>
                  <a:pt x="1" y="1267"/>
                </a:cubicBezTo>
                <a:cubicBezTo>
                  <a:pt x="1" y="1964"/>
                  <a:pt x="571" y="2534"/>
                  <a:pt x="1268" y="2534"/>
                </a:cubicBezTo>
                <a:lnTo>
                  <a:pt x="6493" y="2534"/>
                </a:lnTo>
                <a:lnTo>
                  <a:pt x="6493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0"/>
          <p:cNvSpPr/>
          <p:nvPr/>
        </p:nvSpPr>
        <p:spPr>
          <a:xfrm>
            <a:off x="343109" y="773111"/>
            <a:ext cx="250596" cy="47400"/>
          </a:xfrm>
          <a:custGeom>
            <a:avLst/>
            <a:gdLst/>
            <a:ahLst/>
            <a:cxnLst/>
            <a:rect l="l" t="t" r="r" b="b"/>
            <a:pathLst>
              <a:path w="7539" h="1426" extrusionOk="0">
                <a:moveTo>
                  <a:pt x="697" y="1"/>
                </a:moveTo>
                <a:cubicBezTo>
                  <a:pt x="317" y="1"/>
                  <a:pt x="1" y="349"/>
                  <a:pt x="1" y="729"/>
                </a:cubicBezTo>
                <a:cubicBezTo>
                  <a:pt x="1" y="1109"/>
                  <a:pt x="317" y="1426"/>
                  <a:pt x="697" y="1426"/>
                </a:cubicBezTo>
                <a:lnTo>
                  <a:pt x="7538" y="1426"/>
                </a:lnTo>
                <a:lnTo>
                  <a:pt x="7538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40"/>
          <p:cNvSpPr/>
          <p:nvPr/>
        </p:nvSpPr>
        <p:spPr>
          <a:xfrm>
            <a:off x="538926" y="227842"/>
            <a:ext cx="572692" cy="593733"/>
          </a:xfrm>
          <a:custGeom>
            <a:avLst/>
            <a:gdLst/>
            <a:ahLst/>
            <a:cxnLst/>
            <a:rect l="l" t="t" r="r" b="b"/>
            <a:pathLst>
              <a:path w="17229" h="17862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0" y="17070"/>
                </a:lnTo>
                <a:cubicBezTo>
                  <a:pt x="0" y="17513"/>
                  <a:pt x="349" y="17861"/>
                  <a:pt x="792" y="17861"/>
                </a:cubicBezTo>
                <a:lnTo>
                  <a:pt x="5701" y="17861"/>
                </a:lnTo>
                <a:cubicBezTo>
                  <a:pt x="6207" y="16753"/>
                  <a:pt x="7316" y="15961"/>
                  <a:pt x="8614" y="15961"/>
                </a:cubicBezTo>
                <a:cubicBezTo>
                  <a:pt x="9913" y="15961"/>
                  <a:pt x="11021" y="16753"/>
                  <a:pt x="11496" y="17861"/>
                </a:cubicBezTo>
                <a:lnTo>
                  <a:pt x="17228" y="17861"/>
                </a:lnTo>
                <a:lnTo>
                  <a:pt x="17228" y="2090"/>
                </a:lnTo>
                <a:cubicBezTo>
                  <a:pt x="17228" y="950"/>
                  <a:pt x="16278" y="0"/>
                  <a:pt x="151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40"/>
          <p:cNvSpPr/>
          <p:nvPr/>
        </p:nvSpPr>
        <p:spPr>
          <a:xfrm>
            <a:off x="538926" y="227842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17228" y="2090"/>
                </a:lnTo>
                <a:cubicBezTo>
                  <a:pt x="17228" y="950"/>
                  <a:pt x="16310" y="0"/>
                  <a:pt x="15138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40"/>
          <p:cNvSpPr/>
          <p:nvPr/>
        </p:nvSpPr>
        <p:spPr>
          <a:xfrm>
            <a:off x="538926" y="384669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40"/>
          <p:cNvSpPr/>
          <p:nvPr/>
        </p:nvSpPr>
        <p:spPr>
          <a:xfrm>
            <a:off x="538926" y="540465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40"/>
          <p:cNvSpPr/>
          <p:nvPr/>
        </p:nvSpPr>
        <p:spPr>
          <a:xfrm>
            <a:off x="538926" y="702576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7062" y="2091"/>
                </a:lnTo>
                <a:cubicBezTo>
                  <a:pt x="7537" y="1838"/>
                  <a:pt x="8044" y="1679"/>
                  <a:pt x="8614" y="1679"/>
                </a:cubicBezTo>
                <a:cubicBezTo>
                  <a:pt x="9184" y="1679"/>
                  <a:pt x="9691" y="1838"/>
                  <a:pt x="10166" y="2091"/>
                </a:cubicBez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40"/>
          <p:cNvSpPr/>
          <p:nvPr/>
        </p:nvSpPr>
        <p:spPr>
          <a:xfrm>
            <a:off x="751562" y="789964"/>
            <a:ext cx="147419" cy="148450"/>
          </a:xfrm>
          <a:custGeom>
            <a:avLst/>
            <a:gdLst/>
            <a:ahLst/>
            <a:cxnLst/>
            <a:rect l="l" t="t" r="r" b="b"/>
            <a:pathLst>
              <a:path w="4435" h="4466" extrusionOk="0">
                <a:moveTo>
                  <a:pt x="2217" y="0"/>
                </a:moveTo>
                <a:cubicBezTo>
                  <a:pt x="982" y="0"/>
                  <a:pt x="0" y="1014"/>
                  <a:pt x="0" y="2249"/>
                </a:cubicBezTo>
                <a:cubicBezTo>
                  <a:pt x="0" y="3452"/>
                  <a:pt x="982" y="4466"/>
                  <a:pt x="2217" y="4466"/>
                </a:cubicBezTo>
                <a:cubicBezTo>
                  <a:pt x="3452" y="4466"/>
                  <a:pt x="4434" y="3452"/>
                  <a:pt x="4434" y="2249"/>
                </a:cubicBezTo>
                <a:cubicBezTo>
                  <a:pt x="4434" y="1014"/>
                  <a:pt x="3452" y="0"/>
                  <a:pt x="221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40"/>
          <p:cNvSpPr txBox="1"/>
          <p:nvPr/>
        </p:nvSpPr>
        <p:spPr>
          <a:xfrm>
            <a:off x="1179950" y="254113"/>
            <a:ext cx="32904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CB775E"/>
                </a:solidFill>
              </a:rPr>
              <a:t>Exercise – 7.3 </a:t>
            </a:r>
            <a:r>
              <a:rPr lang="en" sz="2500" b="1">
                <a:solidFill>
                  <a:srgbClr val="2A3F51"/>
                </a:solidFill>
              </a:rPr>
              <a:t>(ans)</a:t>
            </a:r>
            <a:endParaRPr sz="2500" b="1">
              <a:solidFill>
                <a:srgbClr val="2A3F51"/>
              </a:solidFill>
            </a:endParaRPr>
          </a:p>
        </p:txBody>
      </p:sp>
      <p:sp>
        <p:nvSpPr>
          <p:cNvPr id="485" name="Google Shape;485;p40"/>
          <p:cNvSpPr txBox="1"/>
          <p:nvPr/>
        </p:nvSpPr>
        <p:spPr>
          <a:xfrm>
            <a:off x="1199850" y="1014150"/>
            <a:ext cx="6620100" cy="404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#save file as myString.py</a:t>
            </a:r>
            <a:endParaRPr sz="12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vowelCount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2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'i'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'o'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'u'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12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endParaRPr sz="12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uniqueChar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[]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26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append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idx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ord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 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ord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idx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12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2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r>
              <a:rPr lang="en" sz="12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n" sz="12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12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2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endParaRPr sz="17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491" name="Google Shape;491;p41"/>
          <p:cNvSpPr/>
          <p:nvPr/>
        </p:nvSpPr>
        <p:spPr>
          <a:xfrm>
            <a:off x="136788" y="611000"/>
            <a:ext cx="456917" cy="90579"/>
          </a:xfrm>
          <a:custGeom>
            <a:avLst/>
            <a:gdLst/>
            <a:ahLst/>
            <a:cxnLst/>
            <a:rect l="l" t="t" r="r" b="b"/>
            <a:pathLst>
              <a:path w="13746" h="2725" extrusionOk="0">
                <a:moveTo>
                  <a:pt x="1362" y="1"/>
                </a:moveTo>
                <a:cubicBezTo>
                  <a:pt x="602" y="1"/>
                  <a:pt x="1" y="634"/>
                  <a:pt x="1" y="1362"/>
                </a:cubicBezTo>
                <a:cubicBezTo>
                  <a:pt x="1" y="2122"/>
                  <a:pt x="602" y="2724"/>
                  <a:pt x="1362" y="2724"/>
                </a:cubicBezTo>
                <a:lnTo>
                  <a:pt x="13745" y="2724"/>
                </a:lnTo>
                <a:lnTo>
                  <a:pt x="13745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41"/>
          <p:cNvSpPr/>
          <p:nvPr/>
        </p:nvSpPr>
        <p:spPr>
          <a:xfrm>
            <a:off x="299963" y="457298"/>
            <a:ext cx="293742" cy="82169"/>
          </a:xfrm>
          <a:custGeom>
            <a:avLst/>
            <a:gdLst/>
            <a:ahLst/>
            <a:cxnLst/>
            <a:rect l="l" t="t" r="r" b="b"/>
            <a:pathLst>
              <a:path w="8837" h="2472" extrusionOk="0">
                <a:moveTo>
                  <a:pt x="1235" y="1"/>
                </a:moveTo>
                <a:cubicBezTo>
                  <a:pt x="539" y="1"/>
                  <a:pt x="0" y="539"/>
                  <a:pt x="0" y="1236"/>
                </a:cubicBezTo>
                <a:cubicBezTo>
                  <a:pt x="0" y="1901"/>
                  <a:pt x="539" y="2471"/>
                  <a:pt x="1235" y="2471"/>
                </a:cubicBezTo>
                <a:lnTo>
                  <a:pt x="8836" y="2471"/>
                </a:lnTo>
                <a:lnTo>
                  <a:pt x="8836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41"/>
          <p:cNvSpPr/>
          <p:nvPr/>
        </p:nvSpPr>
        <p:spPr>
          <a:xfrm>
            <a:off x="377845" y="299408"/>
            <a:ext cx="215861" cy="84263"/>
          </a:xfrm>
          <a:custGeom>
            <a:avLst/>
            <a:gdLst/>
            <a:ahLst/>
            <a:cxnLst/>
            <a:rect l="l" t="t" r="r" b="b"/>
            <a:pathLst>
              <a:path w="6494" h="2535" extrusionOk="0">
                <a:moveTo>
                  <a:pt x="1268" y="1"/>
                </a:moveTo>
                <a:cubicBezTo>
                  <a:pt x="571" y="1"/>
                  <a:pt x="1" y="571"/>
                  <a:pt x="1" y="1267"/>
                </a:cubicBezTo>
                <a:cubicBezTo>
                  <a:pt x="1" y="1964"/>
                  <a:pt x="571" y="2534"/>
                  <a:pt x="1268" y="2534"/>
                </a:cubicBezTo>
                <a:lnTo>
                  <a:pt x="6493" y="2534"/>
                </a:lnTo>
                <a:lnTo>
                  <a:pt x="6493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41"/>
          <p:cNvSpPr/>
          <p:nvPr/>
        </p:nvSpPr>
        <p:spPr>
          <a:xfrm>
            <a:off x="343109" y="773111"/>
            <a:ext cx="250596" cy="47400"/>
          </a:xfrm>
          <a:custGeom>
            <a:avLst/>
            <a:gdLst/>
            <a:ahLst/>
            <a:cxnLst/>
            <a:rect l="l" t="t" r="r" b="b"/>
            <a:pathLst>
              <a:path w="7539" h="1426" extrusionOk="0">
                <a:moveTo>
                  <a:pt x="697" y="1"/>
                </a:moveTo>
                <a:cubicBezTo>
                  <a:pt x="317" y="1"/>
                  <a:pt x="1" y="349"/>
                  <a:pt x="1" y="729"/>
                </a:cubicBezTo>
                <a:cubicBezTo>
                  <a:pt x="1" y="1109"/>
                  <a:pt x="317" y="1426"/>
                  <a:pt x="697" y="1426"/>
                </a:cubicBezTo>
                <a:lnTo>
                  <a:pt x="7538" y="1426"/>
                </a:lnTo>
                <a:lnTo>
                  <a:pt x="7538" y="1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41"/>
          <p:cNvSpPr/>
          <p:nvPr/>
        </p:nvSpPr>
        <p:spPr>
          <a:xfrm>
            <a:off x="538926" y="227842"/>
            <a:ext cx="572692" cy="593733"/>
          </a:xfrm>
          <a:custGeom>
            <a:avLst/>
            <a:gdLst/>
            <a:ahLst/>
            <a:cxnLst/>
            <a:rect l="l" t="t" r="r" b="b"/>
            <a:pathLst>
              <a:path w="17229" h="17862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0" y="17070"/>
                </a:lnTo>
                <a:cubicBezTo>
                  <a:pt x="0" y="17513"/>
                  <a:pt x="349" y="17861"/>
                  <a:pt x="792" y="17861"/>
                </a:cubicBezTo>
                <a:lnTo>
                  <a:pt x="5701" y="17861"/>
                </a:lnTo>
                <a:cubicBezTo>
                  <a:pt x="6207" y="16753"/>
                  <a:pt x="7316" y="15961"/>
                  <a:pt x="8614" y="15961"/>
                </a:cubicBezTo>
                <a:cubicBezTo>
                  <a:pt x="9913" y="15961"/>
                  <a:pt x="11021" y="16753"/>
                  <a:pt x="11496" y="17861"/>
                </a:cubicBezTo>
                <a:lnTo>
                  <a:pt x="17228" y="17861"/>
                </a:lnTo>
                <a:lnTo>
                  <a:pt x="17228" y="2090"/>
                </a:lnTo>
                <a:cubicBezTo>
                  <a:pt x="17228" y="950"/>
                  <a:pt x="16278" y="0"/>
                  <a:pt x="151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41"/>
          <p:cNvSpPr/>
          <p:nvPr/>
        </p:nvSpPr>
        <p:spPr>
          <a:xfrm>
            <a:off x="538926" y="227842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2090" y="0"/>
                </a:moveTo>
                <a:cubicBezTo>
                  <a:pt x="919" y="0"/>
                  <a:pt x="0" y="950"/>
                  <a:pt x="0" y="2090"/>
                </a:cubicBezTo>
                <a:lnTo>
                  <a:pt x="17228" y="2090"/>
                </a:lnTo>
                <a:cubicBezTo>
                  <a:pt x="17228" y="950"/>
                  <a:pt x="16310" y="0"/>
                  <a:pt x="15138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41"/>
          <p:cNvSpPr/>
          <p:nvPr/>
        </p:nvSpPr>
        <p:spPr>
          <a:xfrm>
            <a:off x="538926" y="384669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41"/>
          <p:cNvSpPr/>
          <p:nvPr/>
        </p:nvSpPr>
        <p:spPr>
          <a:xfrm>
            <a:off x="538926" y="540465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41"/>
          <p:cNvSpPr/>
          <p:nvPr/>
        </p:nvSpPr>
        <p:spPr>
          <a:xfrm>
            <a:off x="538926" y="702576"/>
            <a:ext cx="572692" cy="69505"/>
          </a:xfrm>
          <a:custGeom>
            <a:avLst/>
            <a:gdLst/>
            <a:ahLst/>
            <a:cxnLst/>
            <a:rect l="l" t="t" r="r" b="b"/>
            <a:pathLst>
              <a:path w="17229" h="2091" extrusionOk="0">
                <a:moveTo>
                  <a:pt x="0" y="1"/>
                </a:moveTo>
                <a:lnTo>
                  <a:pt x="0" y="2091"/>
                </a:lnTo>
                <a:lnTo>
                  <a:pt x="7062" y="2091"/>
                </a:lnTo>
                <a:cubicBezTo>
                  <a:pt x="7537" y="1838"/>
                  <a:pt x="8044" y="1679"/>
                  <a:pt x="8614" y="1679"/>
                </a:cubicBezTo>
                <a:cubicBezTo>
                  <a:pt x="9184" y="1679"/>
                  <a:pt x="9691" y="1838"/>
                  <a:pt x="10166" y="2091"/>
                </a:cubicBezTo>
                <a:lnTo>
                  <a:pt x="17228" y="2091"/>
                </a:lnTo>
                <a:lnTo>
                  <a:pt x="172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41"/>
          <p:cNvSpPr/>
          <p:nvPr/>
        </p:nvSpPr>
        <p:spPr>
          <a:xfrm>
            <a:off x="751562" y="789964"/>
            <a:ext cx="147419" cy="148450"/>
          </a:xfrm>
          <a:custGeom>
            <a:avLst/>
            <a:gdLst/>
            <a:ahLst/>
            <a:cxnLst/>
            <a:rect l="l" t="t" r="r" b="b"/>
            <a:pathLst>
              <a:path w="4435" h="4466" extrusionOk="0">
                <a:moveTo>
                  <a:pt x="2217" y="0"/>
                </a:moveTo>
                <a:cubicBezTo>
                  <a:pt x="982" y="0"/>
                  <a:pt x="0" y="1014"/>
                  <a:pt x="0" y="2249"/>
                </a:cubicBezTo>
                <a:cubicBezTo>
                  <a:pt x="0" y="3452"/>
                  <a:pt x="982" y="4466"/>
                  <a:pt x="2217" y="4466"/>
                </a:cubicBezTo>
                <a:cubicBezTo>
                  <a:pt x="3452" y="4466"/>
                  <a:pt x="4434" y="3452"/>
                  <a:pt x="4434" y="2249"/>
                </a:cubicBezTo>
                <a:cubicBezTo>
                  <a:pt x="4434" y="1014"/>
                  <a:pt x="3452" y="0"/>
                  <a:pt x="221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41"/>
          <p:cNvSpPr txBox="1"/>
          <p:nvPr/>
        </p:nvSpPr>
        <p:spPr>
          <a:xfrm>
            <a:off x="1179950" y="254125"/>
            <a:ext cx="44889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CB775E"/>
                </a:solidFill>
              </a:rPr>
              <a:t>Exercise – 7.3 </a:t>
            </a:r>
            <a:r>
              <a:rPr lang="en" sz="2500" b="1">
                <a:solidFill>
                  <a:srgbClr val="2A3F51"/>
                </a:solidFill>
              </a:rPr>
              <a:t>(ans cont.)</a:t>
            </a:r>
            <a:endParaRPr sz="2500" b="1">
              <a:solidFill>
                <a:srgbClr val="2A3F51"/>
              </a:solidFill>
            </a:endParaRPr>
          </a:p>
        </p:txBody>
      </p:sp>
      <p:sp>
        <p:nvSpPr>
          <p:cNvPr id="502" name="Google Shape;502;p41"/>
          <p:cNvSpPr txBox="1"/>
          <p:nvPr/>
        </p:nvSpPr>
        <p:spPr>
          <a:xfrm>
            <a:off x="1199850" y="1014150"/>
            <a:ext cx="6620100" cy="404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#In another python file, write the code and run </a:t>
            </a:r>
            <a:endParaRPr sz="16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myString</a:t>
            </a:r>
            <a:endParaRPr sz="1450">
              <a:solidFill>
                <a:srgbClr val="4EC9B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myString.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vowelCount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"school"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myString.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uniqueChar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"exercise"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82" name="Google Shape;182;p15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5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Scope of Variables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Python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4" name="Google Shape;184;p15"/>
          <p:cNvSpPr txBox="1"/>
          <p:nvPr/>
        </p:nvSpPr>
        <p:spPr>
          <a:xfrm>
            <a:off x="755225" y="1324750"/>
            <a:ext cx="7961100" cy="27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 local variable is </a:t>
            </a:r>
            <a:r>
              <a:rPr lang="en" sz="1800" b="1">
                <a:solidFill>
                  <a:schemeClr val="dk1"/>
                </a:solidFill>
              </a:rPr>
              <a:t>defined within a specific function or block of code</a:t>
            </a:r>
            <a:r>
              <a:rPr lang="en" sz="1800">
                <a:solidFill>
                  <a:schemeClr val="dk1"/>
                </a:solidFill>
              </a:rPr>
              <a:t>.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It can only be </a:t>
            </a:r>
            <a:r>
              <a:rPr lang="en" sz="1800" b="1">
                <a:solidFill>
                  <a:schemeClr val="dk1"/>
                </a:solidFill>
              </a:rPr>
              <a:t>accessed by</a:t>
            </a:r>
            <a:r>
              <a:rPr lang="en" sz="1800">
                <a:solidFill>
                  <a:schemeClr val="dk1"/>
                </a:solidFill>
              </a:rPr>
              <a:t> the function or block where it was defined, and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it has a limited scope.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85" name="Google Shape;185;p15"/>
          <p:cNvSpPr txBox="1"/>
          <p:nvPr/>
        </p:nvSpPr>
        <p:spPr>
          <a:xfrm>
            <a:off x="831425" y="715150"/>
            <a:ext cx="52170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7823E4"/>
                </a:solidFill>
              </a:rPr>
              <a:t>Local Variable</a:t>
            </a:r>
            <a:endParaRPr sz="2000">
              <a:solidFill>
                <a:srgbClr val="7823E4"/>
              </a:solidFill>
            </a:endParaRPr>
          </a:p>
        </p:txBody>
      </p:sp>
      <p:sp>
        <p:nvSpPr>
          <p:cNvPr id="186" name="Google Shape;186;p15"/>
          <p:cNvSpPr txBox="1"/>
          <p:nvPr/>
        </p:nvSpPr>
        <p:spPr>
          <a:xfrm>
            <a:off x="1505525" y="2470050"/>
            <a:ext cx="5742600" cy="251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myfunction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			#local variable</a:t>
            </a:r>
            <a:endParaRPr sz="14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			#local variable</a:t>
            </a:r>
            <a:endParaRPr sz="14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"variable a:"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"variable b:"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4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4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4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 sz="14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4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4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myfunction</a:t>
            </a:r>
            <a:r>
              <a:rPr lang="en" sz="14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())</a:t>
            </a:r>
            <a:endParaRPr sz="21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508" name="Google Shape;508;p42"/>
          <p:cNvSpPr txBox="1"/>
          <p:nvPr/>
        </p:nvSpPr>
        <p:spPr>
          <a:xfrm>
            <a:off x="946000" y="319303"/>
            <a:ext cx="60564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Fira Sans Medium"/>
                <a:ea typeface="Fira Sans Medium"/>
                <a:cs typeface="Fira Sans Medium"/>
                <a:sym typeface="Fira Sans Medium"/>
              </a:rPr>
              <a:t>Resources</a:t>
            </a:r>
            <a:endParaRPr sz="30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09" name="Google Shape;509;p42"/>
          <p:cNvSpPr txBox="1"/>
          <p:nvPr/>
        </p:nvSpPr>
        <p:spPr>
          <a:xfrm>
            <a:off x="915475" y="1373200"/>
            <a:ext cx="6396300" cy="3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https://www.tutorialspoint.com/python/index.htm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https://www.w3resource.com/python/python-tutorial.php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https://www.w3resource.com/python-exercises/string/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6"/>
              </a:rPr>
              <a:t>https://www.w3schools.com/python/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7"/>
              </a:rPr>
              <a:t>https://www.geeksforgeeks.org/python-programming-language/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8"/>
              </a:rPr>
              <a:t>https://youtu.be/t2_Q2BRzeEE?si=OO6J_YNCZykedqsT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9"/>
              </a:rPr>
              <a:t>https://realpython.com/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Head First Python, 3rd Edition by Paul Barry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Automate the Boring Stuff with Python By Al Sweigart.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10" name="Google Shape;510;p42"/>
          <p:cNvSpPr/>
          <p:nvPr/>
        </p:nvSpPr>
        <p:spPr>
          <a:xfrm>
            <a:off x="208644" y="568111"/>
            <a:ext cx="747423" cy="379558"/>
          </a:xfrm>
          <a:custGeom>
            <a:avLst/>
            <a:gdLst/>
            <a:ahLst/>
            <a:cxnLst/>
            <a:rect l="l" t="t" r="r" b="b"/>
            <a:pathLst>
              <a:path w="30847" h="17387" extrusionOk="0">
                <a:moveTo>
                  <a:pt x="1" y="0"/>
                </a:moveTo>
                <a:lnTo>
                  <a:pt x="1" y="7474"/>
                </a:lnTo>
                <a:cubicBezTo>
                  <a:pt x="1" y="7854"/>
                  <a:pt x="128" y="8297"/>
                  <a:pt x="349" y="8677"/>
                </a:cubicBezTo>
                <a:cubicBezTo>
                  <a:pt x="603" y="9089"/>
                  <a:pt x="888" y="9406"/>
                  <a:pt x="1236" y="9596"/>
                </a:cubicBezTo>
                <a:lnTo>
                  <a:pt x="14220" y="17101"/>
                </a:lnTo>
                <a:cubicBezTo>
                  <a:pt x="14537" y="17291"/>
                  <a:pt x="14980" y="17386"/>
                  <a:pt x="15424" y="17386"/>
                </a:cubicBezTo>
                <a:cubicBezTo>
                  <a:pt x="15899" y="17386"/>
                  <a:pt x="16310" y="17291"/>
                  <a:pt x="16627" y="17101"/>
                </a:cubicBezTo>
                <a:lnTo>
                  <a:pt x="29643" y="9596"/>
                </a:lnTo>
                <a:cubicBezTo>
                  <a:pt x="29960" y="9406"/>
                  <a:pt x="30277" y="9089"/>
                  <a:pt x="30498" y="8677"/>
                </a:cubicBezTo>
                <a:cubicBezTo>
                  <a:pt x="30720" y="8297"/>
                  <a:pt x="30847" y="7854"/>
                  <a:pt x="30847" y="7506"/>
                </a:cubicBezTo>
                <a:lnTo>
                  <a:pt x="30847" y="0"/>
                </a:lnTo>
                <a:lnTo>
                  <a:pt x="30467" y="0"/>
                </a:lnTo>
                <a:lnTo>
                  <a:pt x="30467" y="7506"/>
                </a:lnTo>
                <a:cubicBezTo>
                  <a:pt x="30467" y="7791"/>
                  <a:pt x="30372" y="8139"/>
                  <a:pt x="30150" y="8487"/>
                </a:cubicBezTo>
                <a:cubicBezTo>
                  <a:pt x="29960" y="8836"/>
                  <a:pt x="29706" y="9089"/>
                  <a:pt x="29453" y="9247"/>
                </a:cubicBezTo>
                <a:lnTo>
                  <a:pt x="16437" y="16753"/>
                </a:lnTo>
                <a:cubicBezTo>
                  <a:pt x="16184" y="16911"/>
                  <a:pt x="15804" y="17006"/>
                  <a:pt x="15424" y="17006"/>
                </a:cubicBezTo>
                <a:cubicBezTo>
                  <a:pt x="15044" y="17006"/>
                  <a:pt x="14695" y="16911"/>
                  <a:pt x="14410" y="16753"/>
                </a:cubicBezTo>
                <a:lnTo>
                  <a:pt x="1426" y="9247"/>
                </a:lnTo>
                <a:cubicBezTo>
                  <a:pt x="1141" y="9089"/>
                  <a:pt x="888" y="8836"/>
                  <a:pt x="698" y="8487"/>
                </a:cubicBezTo>
                <a:cubicBezTo>
                  <a:pt x="508" y="8171"/>
                  <a:pt x="381" y="7791"/>
                  <a:pt x="381" y="7506"/>
                </a:cubicBezTo>
                <a:lnTo>
                  <a:pt x="381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42"/>
          <p:cNvSpPr/>
          <p:nvPr/>
        </p:nvSpPr>
        <p:spPr>
          <a:xfrm>
            <a:off x="185625" y="167106"/>
            <a:ext cx="794235" cy="400995"/>
          </a:xfrm>
          <a:custGeom>
            <a:avLst/>
            <a:gdLst/>
            <a:ahLst/>
            <a:cxnLst/>
            <a:rect l="l" t="t" r="r" b="b"/>
            <a:pathLst>
              <a:path w="32779" h="18369" extrusionOk="0">
                <a:moveTo>
                  <a:pt x="16374" y="0"/>
                </a:moveTo>
                <a:cubicBezTo>
                  <a:pt x="15772" y="0"/>
                  <a:pt x="15170" y="127"/>
                  <a:pt x="14695" y="412"/>
                </a:cubicBezTo>
                <a:lnTo>
                  <a:pt x="1679" y="7917"/>
                </a:lnTo>
                <a:cubicBezTo>
                  <a:pt x="1204" y="8202"/>
                  <a:pt x="793" y="8646"/>
                  <a:pt x="476" y="9184"/>
                </a:cubicBezTo>
                <a:cubicBezTo>
                  <a:pt x="159" y="9723"/>
                  <a:pt x="1" y="10293"/>
                  <a:pt x="1" y="10863"/>
                </a:cubicBezTo>
                <a:lnTo>
                  <a:pt x="1" y="18368"/>
                </a:lnTo>
                <a:lnTo>
                  <a:pt x="2313" y="18368"/>
                </a:lnTo>
                <a:lnTo>
                  <a:pt x="2313" y="10863"/>
                </a:lnTo>
                <a:cubicBezTo>
                  <a:pt x="2313" y="10736"/>
                  <a:pt x="2344" y="10546"/>
                  <a:pt x="2471" y="10324"/>
                </a:cubicBezTo>
                <a:cubicBezTo>
                  <a:pt x="2598" y="10103"/>
                  <a:pt x="2756" y="9976"/>
                  <a:pt x="2851" y="9913"/>
                </a:cubicBezTo>
                <a:lnTo>
                  <a:pt x="15835" y="2407"/>
                </a:lnTo>
                <a:cubicBezTo>
                  <a:pt x="15930" y="2375"/>
                  <a:pt x="16120" y="2312"/>
                  <a:pt x="16374" y="2312"/>
                </a:cubicBezTo>
                <a:cubicBezTo>
                  <a:pt x="16627" y="2312"/>
                  <a:pt x="16817" y="2375"/>
                  <a:pt x="16912" y="2407"/>
                </a:cubicBezTo>
                <a:lnTo>
                  <a:pt x="29928" y="9913"/>
                </a:lnTo>
                <a:cubicBezTo>
                  <a:pt x="29991" y="9976"/>
                  <a:pt x="30150" y="10103"/>
                  <a:pt x="30276" y="10324"/>
                </a:cubicBezTo>
                <a:cubicBezTo>
                  <a:pt x="30403" y="10546"/>
                  <a:pt x="30435" y="10736"/>
                  <a:pt x="30435" y="10863"/>
                </a:cubicBezTo>
                <a:lnTo>
                  <a:pt x="30435" y="18368"/>
                </a:lnTo>
                <a:lnTo>
                  <a:pt x="32778" y="18368"/>
                </a:lnTo>
                <a:lnTo>
                  <a:pt x="32778" y="10863"/>
                </a:lnTo>
                <a:cubicBezTo>
                  <a:pt x="32778" y="10293"/>
                  <a:pt x="32588" y="9723"/>
                  <a:pt x="32272" y="9184"/>
                </a:cubicBezTo>
                <a:cubicBezTo>
                  <a:pt x="31987" y="8646"/>
                  <a:pt x="31543" y="8202"/>
                  <a:pt x="31068" y="7917"/>
                </a:cubicBezTo>
                <a:lnTo>
                  <a:pt x="18052" y="412"/>
                </a:lnTo>
                <a:cubicBezTo>
                  <a:pt x="17609" y="159"/>
                  <a:pt x="17007" y="0"/>
                  <a:pt x="16374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42"/>
          <p:cNvSpPr/>
          <p:nvPr/>
        </p:nvSpPr>
        <p:spPr>
          <a:xfrm>
            <a:off x="288459" y="272531"/>
            <a:ext cx="588571" cy="590414"/>
          </a:xfrm>
          <a:custGeom>
            <a:avLst/>
            <a:gdLst/>
            <a:ahLst/>
            <a:cxnLst/>
            <a:rect l="l" t="t" r="r" b="b"/>
            <a:pathLst>
              <a:path w="24291" h="27046" extrusionOk="0">
                <a:moveTo>
                  <a:pt x="12130" y="1"/>
                </a:moveTo>
                <a:cubicBezTo>
                  <a:pt x="11615" y="1"/>
                  <a:pt x="11100" y="112"/>
                  <a:pt x="10705" y="333"/>
                </a:cubicBezTo>
                <a:lnTo>
                  <a:pt x="1426" y="5685"/>
                </a:lnTo>
                <a:cubicBezTo>
                  <a:pt x="919" y="5970"/>
                  <a:pt x="475" y="6509"/>
                  <a:pt x="222" y="7110"/>
                </a:cubicBezTo>
                <a:cubicBezTo>
                  <a:pt x="222" y="7142"/>
                  <a:pt x="222" y="7174"/>
                  <a:pt x="190" y="7205"/>
                </a:cubicBezTo>
                <a:cubicBezTo>
                  <a:pt x="64" y="7522"/>
                  <a:pt x="0" y="7839"/>
                  <a:pt x="0" y="8155"/>
                </a:cubicBezTo>
                <a:lnTo>
                  <a:pt x="0" y="18891"/>
                </a:lnTo>
                <a:cubicBezTo>
                  <a:pt x="0" y="19810"/>
                  <a:pt x="634" y="20886"/>
                  <a:pt x="1394" y="21361"/>
                </a:cubicBezTo>
                <a:lnTo>
                  <a:pt x="10705" y="26713"/>
                </a:lnTo>
                <a:cubicBezTo>
                  <a:pt x="11100" y="26935"/>
                  <a:pt x="11615" y="27046"/>
                  <a:pt x="12130" y="27046"/>
                </a:cubicBezTo>
                <a:cubicBezTo>
                  <a:pt x="12644" y="27046"/>
                  <a:pt x="13159" y="26935"/>
                  <a:pt x="13555" y="26713"/>
                </a:cubicBezTo>
                <a:lnTo>
                  <a:pt x="22866" y="21361"/>
                </a:lnTo>
                <a:cubicBezTo>
                  <a:pt x="23626" y="20886"/>
                  <a:pt x="24259" y="19810"/>
                  <a:pt x="24259" y="18891"/>
                </a:cubicBezTo>
                <a:lnTo>
                  <a:pt x="24259" y="8155"/>
                </a:lnTo>
                <a:cubicBezTo>
                  <a:pt x="24291" y="7237"/>
                  <a:pt x="23657" y="6160"/>
                  <a:pt x="22866" y="5685"/>
                </a:cubicBezTo>
                <a:lnTo>
                  <a:pt x="13555" y="333"/>
                </a:lnTo>
                <a:cubicBezTo>
                  <a:pt x="13159" y="112"/>
                  <a:pt x="12644" y="1"/>
                  <a:pt x="1213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42"/>
          <p:cNvSpPr/>
          <p:nvPr/>
        </p:nvSpPr>
        <p:spPr>
          <a:xfrm>
            <a:off x="657559" y="655569"/>
            <a:ext cx="57570" cy="50820"/>
          </a:xfrm>
          <a:custGeom>
            <a:avLst/>
            <a:gdLst/>
            <a:ahLst/>
            <a:cxnLst/>
            <a:rect l="l" t="t" r="r" b="b"/>
            <a:pathLst>
              <a:path w="2376" h="2328" extrusionOk="0">
                <a:moveTo>
                  <a:pt x="238" y="0"/>
                </a:moveTo>
                <a:cubicBezTo>
                  <a:pt x="182" y="0"/>
                  <a:pt x="127" y="16"/>
                  <a:pt x="95" y="48"/>
                </a:cubicBezTo>
                <a:cubicBezTo>
                  <a:pt x="0" y="143"/>
                  <a:pt x="0" y="269"/>
                  <a:pt x="95" y="333"/>
                </a:cubicBezTo>
                <a:lnTo>
                  <a:pt x="2027" y="2265"/>
                </a:lnTo>
                <a:cubicBezTo>
                  <a:pt x="2059" y="2296"/>
                  <a:pt x="2122" y="2328"/>
                  <a:pt x="2154" y="2328"/>
                </a:cubicBezTo>
                <a:cubicBezTo>
                  <a:pt x="2217" y="2328"/>
                  <a:pt x="2280" y="2296"/>
                  <a:pt x="2312" y="2265"/>
                </a:cubicBezTo>
                <a:cubicBezTo>
                  <a:pt x="2375" y="2201"/>
                  <a:pt x="2375" y="2043"/>
                  <a:pt x="2312" y="1980"/>
                </a:cubicBezTo>
                <a:lnTo>
                  <a:pt x="380" y="48"/>
                </a:lnTo>
                <a:cubicBezTo>
                  <a:pt x="349" y="16"/>
                  <a:pt x="293" y="0"/>
                  <a:pt x="23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2"/>
          <p:cNvSpPr/>
          <p:nvPr/>
        </p:nvSpPr>
        <p:spPr>
          <a:xfrm>
            <a:off x="661388" y="422232"/>
            <a:ext cx="10007" cy="121680"/>
          </a:xfrm>
          <a:custGeom>
            <a:avLst/>
            <a:gdLst/>
            <a:ahLst/>
            <a:cxnLst/>
            <a:rect l="l" t="t" r="r" b="b"/>
            <a:pathLst>
              <a:path w="413" h="5574" extrusionOk="0">
                <a:moveTo>
                  <a:pt x="191" y="0"/>
                </a:moveTo>
                <a:cubicBezTo>
                  <a:pt x="64" y="0"/>
                  <a:pt x="1" y="95"/>
                  <a:pt x="1" y="190"/>
                </a:cubicBezTo>
                <a:lnTo>
                  <a:pt x="1" y="5384"/>
                </a:lnTo>
                <a:cubicBezTo>
                  <a:pt x="1" y="5479"/>
                  <a:pt x="96" y="5574"/>
                  <a:pt x="191" y="5574"/>
                </a:cubicBezTo>
                <a:cubicBezTo>
                  <a:pt x="317" y="5574"/>
                  <a:pt x="412" y="5479"/>
                  <a:pt x="412" y="5384"/>
                </a:cubicBezTo>
                <a:lnTo>
                  <a:pt x="412" y="190"/>
                </a:lnTo>
                <a:cubicBezTo>
                  <a:pt x="412" y="95"/>
                  <a:pt x="317" y="0"/>
                  <a:pt x="1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42"/>
          <p:cNvSpPr/>
          <p:nvPr/>
        </p:nvSpPr>
        <p:spPr>
          <a:xfrm>
            <a:off x="474160" y="554270"/>
            <a:ext cx="80589" cy="9016"/>
          </a:xfrm>
          <a:custGeom>
            <a:avLst/>
            <a:gdLst/>
            <a:ahLst/>
            <a:cxnLst/>
            <a:rect l="l" t="t" r="r" b="b"/>
            <a:pathLst>
              <a:path w="3326" h="413" extrusionOk="0">
                <a:moveTo>
                  <a:pt x="222" y="1"/>
                </a:moveTo>
                <a:cubicBezTo>
                  <a:pt x="95" y="1"/>
                  <a:pt x="0" y="96"/>
                  <a:pt x="0" y="222"/>
                </a:cubicBezTo>
                <a:cubicBezTo>
                  <a:pt x="0" y="317"/>
                  <a:pt x="95" y="412"/>
                  <a:pt x="222" y="412"/>
                </a:cubicBezTo>
                <a:lnTo>
                  <a:pt x="3136" y="412"/>
                </a:lnTo>
                <a:cubicBezTo>
                  <a:pt x="3231" y="412"/>
                  <a:pt x="3326" y="317"/>
                  <a:pt x="3326" y="222"/>
                </a:cubicBezTo>
                <a:cubicBezTo>
                  <a:pt x="3326" y="96"/>
                  <a:pt x="3231" y="1"/>
                  <a:pt x="313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42"/>
          <p:cNvSpPr/>
          <p:nvPr/>
        </p:nvSpPr>
        <p:spPr>
          <a:xfrm>
            <a:off x="474160" y="583306"/>
            <a:ext cx="61399" cy="9016"/>
          </a:xfrm>
          <a:custGeom>
            <a:avLst/>
            <a:gdLst/>
            <a:ahLst/>
            <a:cxnLst/>
            <a:rect l="l" t="t" r="r" b="b"/>
            <a:pathLst>
              <a:path w="2534" h="413" extrusionOk="0">
                <a:moveTo>
                  <a:pt x="222" y="1"/>
                </a:moveTo>
                <a:cubicBezTo>
                  <a:pt x="95" y="1"/>
                  <a:pt x="0" y="96"/>
                  <a:pt x="0" y="191"/>
                </a:cubicBezTo>
                <a:cubicBezTo>
                  <a:pt x="0" y="318"/>
                  <a:pt x="95" y="413"/>
                  <a:pt x="222" y="413"/>
                </a:cubicBezTo>
                <a:lnTo>
                  <a:pt x="2312" y="413"/>
                </a:lnTo>
                <a:cubicBezTo>
                  <a:pt x="2439" y="413"/>
                  <a:pt x="2534" y="318"/>
                  <a:pt x="2534" y="191"/>
                </a:cubicBezTo>
                <a:cubicBezTo>
                  <a:pt x="2534" y="64"/>
                  <a:pt x="2439" y="1"/>
                  <a:pt x="23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42"/>
          <p:cNvSpPr/>
          <p:nvPr/>
        </p:nvSpPr>
        <p:spPr>
          <a:xfrm>
            <a:off x="474160" y="611666"/>
            <a:ext cx="56795" cy="8994"/>
          </a:xfrm>
          <a:custGeom>
            <a:avLst/>
            <a:gdLst/>
            <a:ahLst/>
            <a:cxnLst/>
            <a:rect l="l" t="t" r="r" b="b"/>
            <a:pathLst>
              <a:path w="2344" h="412" extrusionOk="0">
                <a:moveTo>
                  <a:pt x="222" y="0"/>
                </a:moveTo>
                <a:cubicBezTo>
                  <a:pt x="95" y="0"/>
                  <a:pt x="0" y="95"/>
                  <a:pt x="0" y="190"/>
                </a:cubicBezTo>
                <a:cubicBezTo>
                  <a:pt x="0" y="317"/>
                  <a:pt x="95" y="412"/>
                  <a:pt x="222" y="412"/>
                </a:cubicBezTo>
                <a:lnTo>
                  <a:pt x="2154" y="412"/>
                </a:lnTo>
                <a:cubicBezTo>
                  <a:pt x="2249" y="412"/>
                  <a:pt x="2344" y="317"/>
                  <a:pt x="2344" y="190"/>
                </a:cubicBezTo>
                <a:cubicBezTo>
                  <a:pt x="2344" y="95"/>
                  <a:pt x="2249" y="0"/>
                  <a:pt x="215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42"/>
          <p:cNvSpPr/>
          <p:nvPr/>
        </p:nvSpPr>
        <p:spPr>
          <a:xfrm>
            <a:off x="522499" y="534927"/>
            <a:ext cx="166533" cy="150038"/>
          </a:xfrm>
          <a:custGeom>
            <a:avLst/>
            <a:gdLst/>
            <a:ahLst/>
            <a:cxnLst/>
            <a:rect l="l" t="t" r="r" b="b"/>
            <a:pathLst>
              <a:path w="6873" h="6873" extrusionOk="0">
                <a:moveTo>
                  <a:pt x="3452" y="412"/>
                </a:moveTo>
                <a:cubicBezTo>
                  <a:pt x="5099" y="412"/>
                  <a:pt x="6461" y="1774"/>
                  <a:pt x="6461" y="3452"/>
                </a:cubicBezTo>
                <a:cubicBezTo>
                  <a:pt x="6461" y="5099"/>
                  <a:pt x="5099" y="6461"/>
                  <a:pt x="3452" y="6461"/>
                </a:cubicBezTo>
                <a:cubicBezTo>
                  <a:pt x="1774" y="6461"/>
                  <a:pt x="412" y="5099"/>
                  <a:pt x="412" y="3452"/>
                </a:cubicBezTo>
                <a:cubicBezTo>
                  <a:pt x="412" y="1774"/>
                  <a:pt x="1774" y="412"/>
                  <a:pt x="3452" y="412"/>
                </a:cubicBezTo>
                <a:close/>
                <a:moveTo>
                  <a:pt x="3452" y="0"/>
                </a:moveTo>
                <a:cubicBezTo>
                  <a:pt x="1552" y="0"/>
                  <a:pt x="1" y="1552"/>
                  <a:pt x="1" y="3452"/>
                </a:cubicBezTo>
                <a:cubicBezTo>
                  <a:pt x="1" y="5320"/>
                  <a:pt x="1552" y="6872"/>
                  <a:pt x="3452" y="6872"/>
                </a:cubicBezTo>
                <a:cubicBezTo>
                  <a:pt x="5353" y="6872"/>
                  <a:pt x="6873" y="5352"/>
                  <a:pt x="6873" y="3452"/>
                </a:cubicBezTo>
                <a:cubicBezTo>
                  <a:pt x="6873" y="1552"/>
                  <a:pt x="5321" y="0"/>
                  <a:pt x="34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42"/>
          <p:cNvSpPr/>
          <p:nvPr/>
        </p:nvSpPr>
        <p:spPr>
          <a:xfrm>
            <a:off x="606918" y="420834"/>
            <a:ext cx="13060" cy="11788"/>
          </a:xfrm>
          <a:custGeom>
            <a:avLst/>
            <a:gdLst/>
            <a:ahLst/>
            <a:cxnLst/>
            <a:rect l="l" t="t" r="r" b="b"/>
            <a:pathLst>
              <a:path w="539" h="540" extrusionOk="0">
                <a:moveTo>
                  <a:pt x="253" y="1"/>
                </a:moveTo>
                <a:cubicBezTo>
                  <a:pt x="127" y="1"/>
                  <a:pt x="0" y="127"/>
                  <a:pt x="0" y="254"/>
                </a:cubicBezTo>
                <a:cubicBezTo>
                  <a:pt x="0" y="412"/>
                  <a:pt x="127" y="539"/>
                  <a:pt x="253" y="539"/>
                </a:cubicBezTo>
                <a:cubicBezTo>
                  <a:pt x="412" y="539"/>
                  <a:pt x="539" y="412"/>
                  <a:pt x="539" y="254"/>
                </a:cubicBezTo>
                <a:cubicBezTo>
                  <a:pt x="539" y="127"/>
                  <a:pt x="412" y="1"/>
                  <a:pt x="25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42"/>
          <p:cNvSpPr/>
          <p:nvPr/>
        </p:nvSpPr>
        <p:spPr>
          <a:xfrm>
            <a:off x="553950" y="420834"/>
            <a:ext cx="13084" cy="11788"/>
          </a:xfrm>
          <a:custGeom>
            <a:avLst/>
            <a:gdLst/>
            <a:ahLst/>
            <a:cxnLst/>
            <a:rect l="l" t="t" r="r" b="b"/>
            <a:pathLst>
              <a:path w="540" h="540" extrusionOk="0">
                <a:moveTo>
                  <a:pt x="286" y="1"/>
                </a:moveTo>
                <a:cubicBezTo>
                  <a:pt x="128" y="1"/>
                  <a:pt x="1" y="127"/>
                  <a:pt x="1" y="254"/>
                </a:cubicBezTo>
                <a:cubicBezTo>
                  <a:pt x="1" y="412"/>
                  <a:pt x="128" y="539"/>
                  <a:pt x="286" y="539"/>
                </a:cubicBezTo>
                <a:cubicBezTo>
                  <a:pt x="413" y="539"/>
                  <a:pt x="539" y="412"/>
                  <a:pt x="539" y="254"/>
                </a:cubicBezTo>
                <a:cubicBezTo>
                  <a:pt x="539" y="127"/>
                  <a:pt x="413" y="1"/>
                  <a:pt x="2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42"/>
          <p:cNvSpPr/>
          <p:nvPr/>
        </p:nvSpPr>
        <p:spPr>
          <a:xfrm>
            <a:off x="501783" y="420834"/>
            <a:ext cx="12309" cy="11788"/>
          </a:xfrm>
          <a:custGeom>
            <a:avLst/>
            <a:gdLst/>
            <a:ahLst/>
            <a:cxnLst/>
            <a:rect l="l" t="t" r="r" b="b"/>
            <a:pathLst>
              <a:path w="508" h="540" extrusionOk="0">
                <a:moveTo>
                  <a:pt x="254" y="1"/>
                </a:moveTo>
                <a:cubicBezTo>
                  <a:pt x="95" y="1"/>
                  <a:pt x="0" y="127"/>
                  <a:pt x="0" y="254"/>
                </a:cubicBezTo>
                <a:cubicBezTo>
                  <a:pt x="0" y="412"/>
                  <a:pt x="95" y="539"/>
                  <a:pt x="254" y="539"/>
                </a:cubicBezTo>
                <a:cubicBezTo>
                  <a:pt x="380" y="539"/>
                  <a:pt x="507" y="412"/>
                  <a:pt x="507" y="254"/>
                </a:cubicBezTo>
                <a:cubicBezTo>
                  <a:pt x="507" y="127"/>
                  <a:pt x="380" y="1"/>
                  <a:pt x="25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2"/>
          <p:cNvSpPr/>
          <p:nvPr/>
        </p:nvSpPr>
        <p:spPr>
          <a:xfrm>
            <a:off x="450366" y="408390"/>
            <a:ext cx="220251" cy="36674"/>
          </a:xfrm>
          <a:custGeom>
            <a:avLst/>
            <a:gdLst/>
            <a:ahLst/>
            <a:cxnLst/>
            <a:rect l="l" t="t" r="r" b="b"/>
            <a:pathLst>
              <a:path w="9090" h="1680" extrusionOk="0">
                <a:moveTo>
                  <a:pt x="8266" y="412"/>
                </a:moveTo>
                <a:cubicBezTo>
                  <a:pt x="8488" y="412"/>
                  <a:pt x="8710" y="602"/>
                  <a:pt x="8710" y="824"/>
                </a:cubicBezTo>
                <a:cubicBezTo>
                  <a:pt x="8710" y="1077"/>
                  <a:pt x="8488" y="1267"/>
                  <a:pt x="8266" y="1267"/>
                </a:cubicBezTo>
                <a:lnTo>
                  <a:pt x="856" y="1267"/>
                </a:lnTo>
                <a:cubicBezTo>
                  <a:pt x="602" y="1267"/>
                  <a:pt x="412" y="1077"/>
                  <a:pt x="412" y="824"/>
                </a:cubicBezTo>
                <a:cubicBezTo>
                  <a:pt x="412" y="602"/>
                  <a:pt x="602" y="412"/>
                  <a:pt x="856" y="412"/>
                </a:cubicBezTo>
                <a:close/>
                <a:moveTo>
                  <a:pt x="856" y="1"/>
                </a:moveTo>
                <a:cubicBezTo>
                  <a:pt x="381" y="1"/>
                  <a:pt x="1" y="381"/>
                  <a:pt x="1" y="824"/>
                </a:cubicBezTo>
                <a:cubicBezTo>
                  <a:pt x="1" y="1299"/>
                  <a:pt x="381" y="1679"/>
                  <a:pt x="856" y="1679"/>
                </a:cubicBezTo>
                <a:lnTo>
                  <a:pt x="8266" y="1679"/>
                </a:lnTo>
                <a:cubicBezTo>
                  <a:pt x="8710" y="1679"/>
                  <a:pt x="9090" y="1299"/>
                  <a:pt x="9090" y="824"/>
                </a:cubicBezTo>
                <a:cubicBezTo>
                  <a:pt x="9090" y="381"/>
                  <a:pt x="8710" y="1"/>
                  <a:pt x="82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42"/>
          <p:cNvSpPr/>
          <p:nvPr/>
        </p:nvSpPr>
        <p:spPr>
          <a:xfrm>
            <a:off x="450366" y="422232"/>
            <a:ext cx="113590" cy="248884"/>
          </a:xfrm>
          <a:custGeom>
            <a:avLst/>
            <a:gdLst/>
            <a:ahLst/>
            <a:cxnLst/>
            <a:rect l="l" t="t" r="r" b="b"/>
            <a:pathLst>
              <a:path w="4688" h="11401" extrusionOk="0">
                <a:moveTo>
                  <a:pt x="191" y="0"/>
                </a:moveTo>
                <a:cubicBezTo>
                  <a:pt x="96" y="0"/>
                  <a:pt x="1" y="95"/>
                  <a:pt x="1" y="190"/>
                </a:cubicBezTo>
                <a:lnTo>
                  <a:pt x="1" y="10102"/>
                </a:lnTo>
                <a:cubicBezTo>
                  <a:pt x="1" y="10831"/>
                  <a:pt x="571" y="11401"/>
                  <a:pt x="1267" y="11401"/>
                </a:cubicBezTo>
                <a:lnTo>
                  <a:pt x="4466" y="11401"/>
                </a:lnTo>
                <a:cubicBezTo>
                  <a:pt x="4593" y="11401"/>
                  <a:pt x="4688" y="11306"/>
                  <a:pt x="4688" y="11179"/>
                </a:cubicBezTo>
                <a:cubicBezTo>
                  <a:pt x="4688" y="11084"/>
                  <a:pt x="4593" y="10989"/>
                  <a:pt x="4466" y="10989"/>
                </a:cubicBezTo>
                <a:lnTo>
                  <a:pt x="1267" y="10989"/>
                </a:lnTo>
                <a:cubicBezTo>
                  <a:pt x="792" y="10989"/>
                  <a:pt x="412" y="10577"/>
                  <a:pt x="412" y="10102"/>
                </a:cubicBezTo>
                <a:lnTo>
                  <a:pt x="412" y="190"/>
                </a:lnTo>
                <a:cubicBezTo>
                  <a:pt x="412" y="95"/>
                  <a:pt x="317" y="0"/>
                  <a:pt x="1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42"/>
          <p:cNvSpPr/>
          <p:nvPr/>
        </p:nvSpPr>
        <p:spPr>
          <a:xfrm>
            <a:off x="474160" y="468537"/>
            <a:ext cx="172663" cy="9016"/>
          </a:xfrm>
          <a:custGeom>
            <a:avLst/>
            <a:gdLst/>
            <a:ahLst/>
            <a:cxnLst/>
            <a:rect l="l" t="t" r="r" b="b"/>
            <a:pathLst>
              <a:path w="7126" h="413" extrusionOk="0">
                <a:moveTo>
                  <a:pt x="222" y="1"/>
                </a:moveTo>
                <a:cubicBezTo>
                  <a:pt x="95" y="1"/>
                  <a:pt x="0" y="96"/>
                  <a:pt x="0" y="223"/>
                </a:cubicBezTo>
                <a:cubicBezTo>
                  <a:pt x="0" y="318"/>
                  <a:pt x="95" y="413"/>
                  <a:pt x="222" y="413"/>
                </a:cubicBezTo>
                <a:lnTo>
                  <a:pt x="6936" y="413"/>
                </a:lnTo>
                <a:cubicBezTo>
                  <a:pt x="7031" y="413"/>
                  <a:pt x="7126" y="318"/>
                  <a:pt x="7126" y="223"/>
                </a:cubicBezTo>
                <a:cubicBezTo>
                  <a:pt x="7126" y="96"/>
                  <a:pt x="7031" y="1"/>
                  <a:pt x="693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42"/>
          <p:cNvSpPr/>
          <p:nvPr/>
        </p:nvSpPr>
        <p:spPr>
          <a:xfrm>
            <a:off x="474160" y="496896"/>
            <a:ext cx="144290" cy="8994"/>
          </a:xfrm>
          <a:custGeom>
            <a:avLst/>
            <a:gdLst/>
            <a:ahLst/>
            <a:cxnLst/>
            <a:rect l="l" t="t" r="r" b="b"/>
            <a:pathLst>
              <a:path w="5955" h="412" extrusionOk="0">
                <a:moveTo>
                  <a:pt x="222" y="0"/>
                </a:moveTo>
                <a:cubicBezTo>
                  <a:pt x="95" y="0"/>
                  <a:pt x="0" y="95"/>
                  <a:pt x="0" y="222"/>
                </a:cubicBezTo>
                <a:cubicBezTo>
                  <a:pt x="0" y="349"/>
                  <a:pt x="95" y="412"/>
                  <a:pt x="222" y="412"/>
                </a:cubicBezTo>
                <a:lnTo>
                  <a:pt x="5732" y="412"/>
                </a:lnTo>
                <a:cubicBezTo>
                  <a:pt x="5859" y="412"/>
                  <a:pt x="5954" y="349"/>
                  <a:pt x="5954" y="222"/>
                </a:cubicBezTo>
                <a:cubicBezTo>
                  <a:pt x="5954" y="95"/>
                  <a:pt x="5859" y="0"/>
                  <a:pt x="573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42"/>
          <p:cNvSpPr/>
          <p:nvPr/>
        </p:nvSpPr>
        <p:spPr>
          <a:xfrm>
            <a:off x="474160" y="525932"/>
            <a:ext cx="91323" cy="9016"/>
          </a:xfrm>
          <a:custGeom>
            <a:avLst/>
            <a:gdLst/>
            <a:ahLst/>
            <a:cxnLst/>
            <a:rect l="l" t="t" r="r" b="b"/>
            <a:pathLst>
              <a:path w="3769" h="413" extrusionOk="0">
                <a:moveTo>
                  <a:pt x="222" y="0"/>
                </a:moveTo>
                <a:cubicBezTo>
                  <a:pt x="95" y="0"/>
                  <a:pt x="0" y="95"/>
                  <a:pt x="0" y="190"/>
                </a:cubicBezTo>
                <a:cubicBezTo>
                  <a:pt x="0" y="317"/>
                  <a:pt x="95" y="412"/>
                  <a:pt x="222" y="412"/>
                </a:cubicBezTo>
                <a:lnTo>
                  <a:pt x="3579" y="412"/>
                </a:lnTo>
                <a:cubicBezTo>
                  <a:pt x="3674" y="412"/>
                  <a:pt x="3769" y="317"/>
                  <a:pt x="3769" y="190"/>
                </a:cubicBezTo>
                <a:cubicBezTo>
                  <a:pt x="3769" y="95"/>
                  <a:pt x="3674" y="0"/>
                  <a:pt x="35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pic>
        <p:nvPicPr>
          <p:cNvPr id="532" name="Google Shape;53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3478114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43"/>
          <p:cNvSpPr txBox="1"/>
          <p:nvPr/>
        </p:nvSpPr>
        <p:spPr>
          <a:xfrm>
            <a:off x="7674300" y="2421200"/>
            <a:ext cx="1469700" cy="961200"/>
          </a:xfrm>
          <a:prstGeom prst="rect">
            <a:avLst/>
          </a:prstGeom>
          <a:solidFill>
            <a:srgbClr val="ABE0E5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534" name="Google Shape;534;p43"/>
          <p:cNvSpPr txBox="1"/>
          <p:nvPr/>
        </p:nvSpPr>
        <p:spPr>
          <a:xfrm>
            <a:off x="-12050" y="3382400"/>
            <a:ext cx="9156000" cy="1761000"/>
          </a:xfrm>
          <a:prstGeom prst="rect">
            <a:avLst/>
          </a:prstGeom>
          <a:solidFill>
            <a:srgbClr val="ABE0E5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 b="1">
                <a:solidFill>
                  <a:srgbClr val="6A9955"/>
                </a:solidFill>
                <a:latin typeface="Caveat"/>
                <a:ea typeface="Caveat"/>
                <a:cs typeface="Caveat"/>
                <a:sym typeface="Caveat"/>
              </a:rPr>
              <a:t>Thank You</a:t>
            </a:r>
            <a:endParaRPr sz="4700" b="1">
              <a:solidFill>
                <a:srgbClr val="6A9955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pic>
        <p:nvPicPr>
          <p:cNvPr id="540" name="Google Shape;540;p44"/>
          <p:cNvPicPr preferRelativeResize="0"/>
          <p:nvPr/>
        </p:nvPicPr>
        <p:blipFill rotWithShape="1">
          <a:blip r:embed="rId3">
            <a:alphaModFix/>
          </a:blip>
          <a:srcRect l="50337" t="19495" r="28868" b="34622"/>
          <a:stretch/>
        </p:blipFill>
        <p:spPr>
          <a:xfrm>
            <a:off x="149375" y="133575"/>
            <a:ext cx="766723" cy="95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1" name="Google Shape;54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9976" y="185550"/>
            <a:ext cx="1678838" cy="8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2" name="Google Shape;542;p44"/>
          <p:cNvPicPr preferRelativeResize="0"/>
          <p:nvPr/>
        </p:nvPicPr>
        <p:blipFill rotWithShape="1">
          <a:blip r:embed="rId5">
            <a:alphaModFix/>
          </a:blip>
          <a:srcRect l="36733" t="28838" r="46010" b="41589"/>
          <a:stretch/>
        </p:blipFill>
        <p:spPr>
          <a:xfrm>
            <a:off x="333450" y="1942750"/>
            <a:ext cx="879326" cy="84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44"/>
          <p:cNvPicPr preferRelativeResize="0"/>
          <p:nvPr/>
        </p:nvPicPr>
        <p:blipFill rotWithShape="1">
          <a:blip r:embed="rId6">
            <a:alphaModFix/>
          </a:blip>
          <a:srcRect l="2467" t="7816" r="61029" b="23379"/>
          <a:stretch/>
        </p:blipFill>
        <p:spPr>
          <a:xfrm>
            <a:off x="1956625" y="1421375"/>
            <a:ext cx="1175250" cy="101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44"/>
          <p:cNvPicPr preferRelativeResize="0"/>
          <p:nvPr/>
        </p:nvPicPr>
        <p:blipFill rotWithShape="1">
          <a:blip r:embed="rId7">
            <a:alphaModFix/>
          </a:blip>
          <a:srcRect l="4268" t="34275" r="74294" b="26555"/>
          <a:stretch/>
        </p:blipFill>
        <p:spPr>
          <a:xfrm>
            <a:off x="3398825" y="129988"/>
            <a:ext cx="548700" cy="562963"/>
          </a:xfrm>
          <a:prstGeom prst="rect">
            <a:avLst/>
          </a:prstGeom>
          <a:noFill/>
          <a:ln>
            <a:noFill/>
          </a:ln>
          <a:effectLst>
            <a:reflection stA="58000" endPos="62000" fadeDir="5400012" sy="-100000" algn="bl" rotWithShape="0"/>
          </a:effectLst>
        </p:spPr>
      </p:pic>
      <p:pic>
        <p:nvPicPr>
          <p:cNvPr id="545" name="Google Shape;545;p44"/>
          <p:cNvPicPr preferRelativeResize="0"/>
          <p:nvPr/>
        </p:nvPicPr>
        <p:blipFill rotWithShape="1">
          <a:blip r:embed="rId8">
            <a:alphaModFix/>
          </a:blip>
          <a:srcRect l="11043" t="70595" r="74152" b="2687"/>
          <a:stretch/>
        </p:blipFill>
        <p:spPr>
          <a:xfrm>
            <a:off x="4620850" y="1085175"/>
            <a:ext cx="1434000" cy="1434000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192" name="Google Shape;192;p16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6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Scope of Variables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Python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94" name="Google Shape;194;p16"/>
          <p:cNvSpPr txBox="1"/>
          <p:nvPr/>
        </p:nvSpPr>
        <p:spPr>
          <a:xfrm>
            <a:off x="755225" y="1324750"/>
            <a:ext cx="7961100" cy="27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 local variable is </a:t>
            </a:r>
            <a:r>
              <a:rPr lang="en" sz="1800" b="1">
                <a:solidFill>
                  <a:schemeClr val="dk1"/>
                </a:solidFill>
              </a:rPr>
              <a:t>defined within a specific function or block of code</a:t>
            </a:r>
            <a:r>
              <a:rPr lang="en" sz="1800">
                <a:solidFill>
                  <a:schemeClr val="dk1"/>
                </a:solidFill>
              </a:rPr>
              <a:t>.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It can only be </a:t>
            </a:r>
            <a:r>
              <a:rPr lang="en" sz="1800" b="1">
                <a:solidFill>
                  <a:schemeClr val="dk1"/>
                </a:solidFill>
              </a:rPr>
              <a:t>accessed by</a:t>
            </a:r>
            <a:r>
              <a:rPr lang="en" sz="1800">
                <a:solidFill>
                  <a:schemeClr val="dk1"/>
                </a:solidFill>
              </a:rPr>
              <a:t> the function or block where it was defined, and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it has a limited scope.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95" name="Google Shape;195;p16"/>
          <p:cNvSpPr txBox="1"/>
          <p:nvPr/>
        </p:nvSpPr>
        <p:spPr>
          <a:xfrm>
            <a:off x="831425" y="715150"/>
            <a:ext cx="52170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7823E4"/>
                </a:solidFill>
              </a:rPr>
              <a:t>Local Variable</a:t>
            </a:r>
            <a:endParaRPr sz="2000">
              <a:solidFill>
                <a:srgbClr val="7823E4"/>
              </a:solidFill>
            </a:endParaRPr>
          </a:p>
        </p:txBody>
      </p:sp>
      <p:sp>
        <p:nvSpPr>
          <p:cNvPr id="196" name="Google Shape;196;p16"/>
          <p:cNvSpPr txBox="1"/>
          <p:nvPr/>
        </p:nvSpPr>
        <p:spPr>
          <a:xfrm>
            <a:off x="1505525" y="2470050"/>
            <a:ext cx="5742600" cy="251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())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[]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())		#local variable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append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9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02" name="Google Shape;202;p17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7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Scope of Variables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Python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04" name="Google Shape;204;p17"/>
          <p:cNvSpPr txBox="1"/>
          <p:nvPr/>
        </p:nvSpPr>
        <p:spPr>
          <a:xfrm>
            <a:off x="755225" y="1324750"/>
            <a:ext cx="7961100" cy="27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 global variable can be accessed from any part of the program, and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it is defined outside any function or block of code.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It is not specific to any block or function.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5" name="Google Shape;205;p17"/>
          <p:cNvSpPr txBox="1"/>
          <p:nvPr/>
        </p:nvSpPr>
        <p:spPr>
          <a:xfrm>
            <a:off x="831425" y="715150"/>
            <a:ext cx="52170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7823E4"/>
                </a:solidFill>
              </a:rPr>
              <a:t>Global Variable</a:t>
            </a:r>
            <a:endParaRPr sz="2000">
              <a:solidFill>
                <a:srgbClr val="7823E4"/>
              </a:solidFill>
            </a:endParaRPr>
          </a:p>
        </p:txBody>
      </p:sp>
      <p:sp>
        <p:nvSpPr>
          <p:cNvPr id="206" name="Google Shape;206;p17"/>
          <p:cNvSpPr txBox="1"/>
          <p:nvPr/>
        </p:nvSpPr>
        <p:spPr>
          <a:xfrm>
            <a:off x="1505525" y="2470050"/>
            <a:ext cx="5742600" cy="251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		#Global variable</a:t>
            </a:r>
            <a:endParaRPr sz="15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		#Global variable</a:t>
            </a:r>
            <a:endParaRPr sz="15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getSum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5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y</a:t>
            </a:r>
            <a:endParaRPr sz="155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getSum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12" name="Google Shape;212;p18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8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Scope of Variables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Python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4" name="Google Shape;214;p18"/>
          <p:cNvSpPr txBox="1"/>
          <p:nvPr/>
        </p:nvSpPr>
        <p:spPr>
          <a:xfrm>
            <a:off x="755225" y="1019950"/>
            <a:ext cx="7961100" cy="27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The Python variables that are not defined in either local or global scope are called nonlocal variables.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They are used in nested functions.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15" name="Google Shape;215;p18"/>
          <p:cNvSpPr txBox="1"/>
          <p:nvPr/>
        </p:nvSpPr>
        <p:spPr>
          <a:xfrm>
            <a:off x="831425" y="715150"/>
            <a:ext cx="52170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7823E4"/>
                </a:solidFill>
              </a:rPr>
              <a:t>Nonlocal Variables</a:t>
            </a:r>
            <a:endParaRPr sz="2000">
              <a:solidFill>
                <a:srgbClr val="7823E4"/>
              </a:solidFill>
            </a:endParaRPr>
          </a:p>
        </p:txBody>
      </p:sp>
      <p:sp>
        <p:nvSpPr>
          <p:cNvPr id="216" name="Google Shape;216;p18"/>
          <p:cNvSpPr txBox="1"/>
          <p:nvPr/>
        </p:nvSpPr>
        <p:spPr>
          <a:xfrm>
            <a:off x="1505525" y="2052475"/>
            <a:ext cx="5742600" cy="300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yourfunction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25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2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sz="1250" dirty="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2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endParaRPr sz="1250" dirty="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250" dirty="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nested function</a:t>
            </a:r>
            <a:endParaRPr sz="1250" dirty="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2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myfunction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25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250" dirty="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# nonlocal function</a:t>
            </a:r>
            <a:endParaRPr sz="1250" dirty="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2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nonlocal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sz="1250" dirty="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2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nonlocal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 sz="1250" dirty="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2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1250" dirty="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2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endParaRPr sz="1250" dirty="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25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"variable a:"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2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5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25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"variable b:"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2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5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250" dirty="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2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 sz="12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 sz="1250" dirty="0">
              <a:solidFill>
                <a:srgbClr val="9CDCF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25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25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myfunction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())</a:t>
            </a:r>
            <a:endParaRPr sz="125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yourfunction</a:t>
            </a:r>
            <a:r>
              <a:rPr lang="en" sz="125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2150" dirty="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7" name="Google Shape;217;p18"/>
          <p:cNvSpPr txBox="1"/>
          <p:nvPr/>
        </p:nvSpPr>
        <p:spPr>
          <a:xfrm>
            <a:off x="7394550" y="2052475"/>
            <a:ext cx="1436100" cy="19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Output: 30</a:t>
            </a:r>
            <a:endParaRPr sz="1800"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i="1" dirty="0">
                <a:solidFill>
                  <a:schemeClr val="dk1"/>
                </a:solidFill>
              </a:rPr>
              <a:t>variable should not belong to the inner function</a:t>
            </a:r>
            <a:endParaRPr sz="1800" b="1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223" name="Google Shape;223;p19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9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Scope of Variables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Python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5" name="Google Shape;225;p19"/>
          <p:cNvSpPr txBox="1"/>
          <p:nvPr/>
        </p:nvSpPr>
        <p:spPr>
          <a:xfrm>
            <a:off x="831425" y="715150"/>
            <a:ext cx="7812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Local Variables Cannot Be Used in the Global Scope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26" name="Google Shape;226;p19"/>
          <p:cNvSpPr txBox="1"/>
          <p:nvPr/>
        </p:nvSpPr>
        <p:spPr>
          <a:xfrm>
            <a:off x="1662425" y="1366675"/>
            <a:ext cx="5395800" cy="185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31337</a:t>
            </a:r>
            <a:endParaRPr sz="15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(eggs)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7" name="Google Shape;227;p19"/>
          <p:cNvSpPr txBox="1"/>
          <p:nvPr/>
        </p:nvSpPr>
        <p:spPr>
          <a:xfrm>
            <a:off x="1662300" y="3304450"/>
            <a:ext cx="5395800" cy="16863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Traceback (most recent call last):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  File "/home/ribnat/Python.py", line 5, in &lt;module&gt;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    print(eggs)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NameError: name 'eggs' is not defined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33" name="Google Shape;233;p20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0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Scope of Variables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Python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5" name="Google Shape;235;p20"/>
          <p:cNvSpPr txBox="1"/>
          <p:nvPr/>
        </p:nvSpPr>
        <p:spPr>
          <a:xfrm>
            <a:off x="831425" y="715150"/>
            <a:ext cx="7812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Local Scopes Cannot Use Variables in Other Local Scopes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36" name="Google Shape;236;p20"/>
          <p:cNvSpPr txBox="1"/>
          <p:nvPr/>
        </p:nvSpPr>
        <p:spPr>
          <a:xfrm>
            <a:off x="1281425" y="1366675"/>
            <a:ext cx="4277100" cy="329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20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99 #</a:t>
            </a:r>
            <a:r>
              <a:rPr lang="en" sz="120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local var</a:t>
            </a:r>
            <a:endParaRPr sz="1200" dirty="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bacon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bacon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20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ham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101</a:t>
            </a:r>
            <a:endParaRPr sz="1200" dirty="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  #another local var</a:t>
            </a:r>
            <a:endParaRPr sz="1200" dirty="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200" dirty="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 dirty="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 dirty="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7" name="Google Shape;237;p20"/>
          <p:cNvSpPr txBox="1"/>
          <p:nvPr/>
        </p:nvSpPr>
        <p:spPr>
          <a:xfrm>
            <a:off x="5674550" y="1366675"/>
            <a:ext cx="2602800" cy="32964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99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43" name="Google Shape;243;p21"/>
          <p:cNvPicPr preferRelativeResize="0"/>
          <p:nvPr/>
        </p:nvPicPr>
        <p:blipFill rotWithShape="1">
          <a:blip r:embed="rId3">
            <a:alphaModFix/>
          </a:blip>
          <a:srcRect l="2467" t="7816" r="61029" b="23379"/>
          <a:stretch/>
        </p:blipFill>
        <p:spPr>
          <a:xfrm>
            <a:off x="127825" y="125975"/>
            <a:ext cx="856274" cy="741326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1"/>
          <p:cNvSpPr txBox="1"/>
          <p:nvPr/>
        </p:nvSpPr>
        <p:spPr>
          <a:xfrm>
            <a:off x="1022200" y="259075"/>
            <a:ext cx="7621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5BF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Scope of Variables </a:t>
            </a:r>
            <a:r>
              <a:rPr lang="en" sz="3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Python</a:t>
            </a:r>
            <a:endParaRPr sz="3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5" name="Google Shape;245;p21"/>
          <p:cNvSpPr txBox="1"/>
          <p:nvPr/>
        </p:nvSpPr>
        <p:spPr>
          <a:xfrm>
            <a:off x="831425" y="715150"/>
            <a:ext cx="7812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Global Variables Can Be Read from a Local Scope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46" name="Google Shape;246;p21"/>
          <p:cNvSpPr txBox="1"/>
          <p:nvPr/>
        </p:nvSpPr>
        <p:spPr>
          <a:xfrm>
            <a:off x="1281425" y="1366675"/>
            <a:ext cx="4277100" cy="329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42</a:t>
            </a:r>
            <a:endParaRPr sz="1550">
              <a:solidFill>
                <a:srgbClr val="B5CEA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spam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5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eggs</a:t>
            </a:r>
            <a:r>
              <a:rPr lang="en" sz="15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9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7" name="Google Shape;247;p21"/>
          <p:cNvSpPr txBox="1"/>
          <p:nvPr/>
        </p:nvSpPr>
        <p:spPr>
          <a:xfrm>
            <a:off x="5674550" y="1366675"/>
            <a:ext cx="2602800" cy="3296400"/>
          </a:xfrm>
          <a:prstGeom prst="rect">
            <a:avLst/>
          </a:prstGeom>
          <a:solidFill>
            <a:srgbClr val="D4D4D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42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42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9FE1ED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2284</Words>
  <Application>Microsoft Office PowerPoint</Application>
  <PresentationFormat>On-screen Show (16:9)</PresentationFormat>
  <Paragraphs>430</Paragraphs>
  <Slides>32</Slides>
  <Notes>32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Fira Sans</vt:lpstr>
      <vt:lpstr>Roboto</vt:lpstr>
      <vt:lpstr>Caveat</vt:lpstr>
      <vt:lpstr>Fira Sans Extra Condensed SemiBold</vt:lpstr>
      <vt:lpstr>Courier New</vt:lpstr>
      <vt:lpstr>Fira Sans Medium</vt:lpstr>
      <vt:lpstr>Technology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Administrator</cp:lastModifiedBy>
  <cp:revision>1</cp:revision>
  <dcterms:modified xsi:type="dcterms:W3CDTF">2025-01-08T10:44:41Z</dcterms:modified>
</cp:coreProperties>
</file>